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405" r:id="rId3"/>
    <p:sldId id="402" r:id="rId4"/>
    <p:sldId id="383" r:id="rId5"/>
    <p:sldId id="401" r:id="rId6"/>
    <p:sldId id="297" r:id="rId7"/>
    <p:sldId id="313" r:id="rId8"/>
    <p:sldId id="371" r:id="rId9"/>
    <p:sldId id="341" r:id="rId10"/>
    <p:sldId id="259" r:id="rId11"/>
    <p:sldId id="403" r:id="rId12"/>
    <p:sldId id="404" r:id="rId13"/>
    <p:sldId id="298" r:id="rId14"/>
    <p:sldId id="389" r:id="rId15"/>
    <p:sldId id="299" r:id="rId16"/>
    <p:sldId id="397" r:id="rId17"/>
    <p:sldId id="380" r:id="rId18"/>
    <p:sldId id="390" r:id="rId19"/>
    <p:sldId id="262" r:id="rId20"/>
    <p:sldId id="300" r:id="rId21"/>
    <p:sldId id="301" r:id="rId22"/>
    <p:sldId id="302" r:id="rId23"/>
    <p:sldId id="330" r:id="rId24"/>
    <p:sldId id="332" r:id="rId25"/>
    <p:sldId id="336" r:id="rId26"/>
    <p:sldId id="334" r:id="rId27"/>
    <p:sldId id="263" r:id="rId28"/>
    <p:sldId id="264" r:id="rId29"/>
    <p:sldId id="303" r:id="rId30"/>
    <p:sldId id="325" r:id="rId31"/>
    <p:sldId id="328" r:id="rId32"/>
    <p:sldId id="346" r:id="rId33"/>
    <p:sldId id="265" r:id="rId34"/>
    <p:sldId id="280" r:id="rId35"/>
    <p:sldId id="393" r:id="rId36"/>
    <p:sldId id="394" r:id="rId37"/>
    <p:sldId id="344" r:id="rId38"/>
    <p:sldId id="342" r:id="rId39"/>
    <p:sldId id="343" r:id="rId40"/>
    <p:sldId id="323" r:id="rId41"/>
    <p:sldId id="322" r:id="rId42"/>
    <p:sldId id="326" r:id="rId43"/>
    <p:sldId id="337" r:id="rId44"/>
    <p:sldId id="304" r:id="rId45"/>
    <p:sldId id="305" r:id="rId46"/>
    <p:sldId id="306" r:id="rId47"/>
    <p:sldId id="398" r:id="rId48"/>
    <p:sldId id="399" r:id="rId49"/>
    <p:sldId id="309" r:id="rId50"/>
    <p:sldId id="310" r:id="rId51"/>
    <p:sldId id="312" r:id="rId52"/>
    <p:sldId id="400" r:id="rId53"/>
    <p:sldId id="273" r:id="rId54"/>
    <p:sldId id="307" r:id="rId55"/>
    <p:sldId id="349" r:id="rId56"/>
    <p:sldId id="392" r:id="rId57"/>
    <p:sldId id="391" r:id="rId58"/>
    <p:sldId id="316" r:id="rId59"/>
    <p:sldId id="338" r:id="rId60"/>
    <p:sldId id="350" r:id="rId61"/>
    <p:sldId id="351" r:id="rId62"/>
    <p:sldId id="352" r:id="rId63"/>
    <p:sldId id="360" r:id="rId64"/>
    <p:sldId id="361" r:id="rId65"/>
    <p:sldId id="274" r:id="rId66"/>
    <p:sldId id="362" r:id="rId67"/>
    <p:sldId id="395" r:id="rId68"/>
    <p:sldId id="385" r:id="rId69"/>
    <p:sldId id="388" r:id="rId70"/>
    <p:sldId id="348" r:id="rId71"/>
    <p:sldId id="347" r:id="rId72"/>
    <p:sldId id="368" r:id="rId73"/>
    <p:sldId id="365" r:id="rId74"/>
    <p:sldId id="366" r:id="rId75"/>
    <p:sldId id="35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4"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4EFA"/>
    <a:srgbClr val="A758FB"/>
    <a:srgbClr val="6D24A4"/>
    <a:srgbClr val="FBE7C9"/>
    <a:srgbClr val="F8D5A2"/>
    <a:srgbClr val="F3BB69"/>
    <a:srgbClr val="A9EDE5"/>
    <a:srgbClr val="207184"/>
    <a:srgbClr val="7DE3D7"/>
    <a:srgbClr val="F3D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8442" autoAdjust="0"/>
  </p:normalViewPr>
  <p:slideViewPr>
    <p:cSldViewPr snapToGrid="0">
      <p:cViewPr varScale="1">
        <p:scale>
          <a:sx n="72" d="100"/>
          <a:sy n="72" d="100"/>
        </p:scale>
        <p:origin x="8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05B13-97C9-4A12-A8D0-A70B85AC1843}"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6E2D3-8F12-4CB7-B6F3-018CFC08298B}" type="slidenum">
              <a:rPr lang="en-US" smtClean="0"/>
              <a:t>‹#›</a:t>
            </a:fld>
            <a:endParaRPr lang="en-US"/>
          </a:p>
        </p:txBody>
      </p:sp>
    </p:spTree>
    <p:extLst>
      <p:ext uri="{BB962C8B-B14F-4D97-AF65-F5344CB8AC3E}">
        <p14:creationId xmlns:p14="http://schemas.microsoft.com/office/powerpoint/2010/main" val="328107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each person introduce themself</a:t>
            </a:r>
          </a:p>
        </p:txBody>
      </p:sp>
      <p:sp>
        <p:nvSpPr>
          <p:cNvPr id="4" name="Slide Number Placeholder 3"/>
          <p:cNvSpPr>
            <a:spLocks noGrp="1"/>
          </p:cNvSpPr>
          <p:nvPr>
            <p:ph type="sldNum" sz="quarter" idx="5"/>
          </p:nvPr>
        </p:nvSpPr>
        <p:spPr/>
        <p:txBody>
          <a:bodyPr/>
          <a:lstStyle/>
          <a:p>
            <a:fld id="{AD86E2D3-8F12-4CB7-B6F3-018CFC08298B}" type="slidenum">
              <a:rPr lang="en-US" smtClean="0"/>
              <a:t>2</a:t>
            </a:fld>
            <a:endParaRPr lang="en-US"/>
          </a:p>
        </p:txBody>
      </p:sp>
    </p:spTree>
    <p:extLst>
      <p:ext uri="{BB962C8B-B14F-4D97-AF65-F5344CB8AC3E}">
        <p14:creationId xmlns:p14="http://schemas.microsoft.com/office/powerpoint/2010/main" val="222342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R to create animations, interactive files, automated reports, whatever you want</a:t>
            </a:r>
          </a:p>
        </p:txBody>
      </p:sp>
      <p:sp>
        <p:nvSpPr>
          <p:cNvPr id="4" name="Slide Number Placeholder 3"/>
          <p:cNvSpPr>
            <a:spLocks noGrp="1"/>
          </p:cNvSpPr>
          <p:nvPr>
            <p:ph type="sldNum" sz="quarter" idx="5"/>
          </p:nvPr>
        </p:nvSpPr>
        <p:spPr/>
        <p:txBody>
          <a:bodyPr/>
          <a:lstStyle/>
          <a:p>
            <a:fld id="{AD86E2D3-8F12-4CB7-B6F3-018CFC08298B}" type="slidenum">
              <a:rPr lang="en-US" smtClean="0"/>
              <a:t>11</a:t>
            </a:fld>
            <a:endParaRPr lang="en-US"/>
          </a:p>
        </p:txBody>
      </p:sp>
    </p:spTree>
    <p:extLst>
      <p:ext uri="{BB962C8B-B14F-4D97-AF65-F5344CB8AC3E}">
        <p14:creationId xmlns:p14="http://schemas.microsoft.com/office/powerpoint/2010/main" val="139609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reason to use R compared to other programs are the human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is easier to learn than most other languages. Today, to the extent possible I’ll try not to cover programming concepts. Other languages would require a much more thorough understanding of syntax and grammar while R will allow you somewhat intuitively read what you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 people that make up the R community are incredible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open source nature has meant that the community keeps adding new features to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 is very welcoming of new people, very diverse, supportive of its members</a:t>
            </a:r>
          </a:p>
        </p:txBody>
      </p:sp>
      <p:sp>
        <p:nvSpPr>
          <p:cNvPr id="4" name="Slide Number Placeholder 3"/>
          <p:cNvSpPr>
            <a:spLocks noGrp="1"/>
          </p:cNvSpPr>
          <p:nvPr>
            <p:ph type="sldNum" sz="quarter" idx="5"/>
          </p:nvPr>
        </p:nvSpPr>
        <p:spPr/>
        <p:txBody>
          <a:bodyPr/>
          <a:lstStyle/>
          <a:p>
            <a:fld id="{AD86E2D3-8F12-4CB7-B6F3-018CFC08298B}" type="slidenum">
              <a:rPr lang="en-US" smtClean="0"/>
              <a:t>12</a:t>
            </a:fld>
            <a:endParaRPr lang="en-US"/>
          </a:p>
        </p:txBody>
      </p:sp>
    </p:spTree>
    <p:extLst>
      <p:ext uri="{BB962C8B-B14F-4D97-AF65-F5344CB8AC3E}">
        <p14:creationId xmlns:p14="http://schemas.microsoft.com/office/powerpoint/2010/main" val="88910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I’m a huge proponent of R, it is extremely important to realize that R is not the right tool for every job unless you are very proficient.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general, there will be a huge upfront cost to R. If this is something repeatedly worked on by multiple people over a long time, that makes the upfront cost worth it. </a:t>
            </a:r>
          </a:p>
          <a:p>
            <a:r>
              <a:rPr lang="en-US" sz="1200" kern="1200" dirty="0">
                <a:solidFill>
                  <a:schemeClr val="tx1"/>
                </a:solidFill>
                <a:effectLst/>
                <a:latin typeface="+mn-lt"/>
                <a:ea typeface="+mn-ea"/>
                <a:cs typeface="+mn-cs"/>
              </a:rPr>
              <a:t>Do not be afraid or embarrassed about googling things. I have been writing R for 4 years and google extremely simple details all the time. </a:t>
            </a:r>
          </a:p>
        </p:txBody>
      </p:sp>
      <p:sp>
        <p:nvSpPr>
          <p:cNvPr id="4" name="Slide Number Placeholder 3"/>
          <p:cNvSpPr>
            <a:spLocks noGrp="1"/>
          </p:cNvSpPr>
          <p:nvPr>
            <p:ph type="sldNum" sz="quarter" idx="5"/>
          </p:nvPr>
        </p:nvSpPr>
        <p:spPr/>
        <p:txBody>
          <a:bodyPr/>
          <a:lstStyle/>
          <a:p>
            <a:fld id="{AD86E2D3-8F12-4CB7-B6F3-018CFC08298B}" type="slidenum">
              <a:rPr lang="en-US" smtClean="0"/>
              <a:t>13</a:t>
            </a:fld>
            <a:endParaRPr lang="en-US"/>
          </a:p>
        </p:txBody>
      </p:sp>
    </p:spTree>
    <p:extLst>
      <p:ext uri="{BB962C8B-B14F-4D97-AF65-F5344CB8AC3E}">
        <p14:creationId xmlns:p14="http://schemas.microsoft.com/office/powerpoint/2010/main" val="1141754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(and a </a:t>
            </a:r>
            <a:r>
              <a:rPr lang="en-US" sz="1200" i="1" kern="1200" dirty="0">
                <a:solidFill>
                  <a:schemeClr val="tx1"/>
                </a:solidFill>
                <a:effectLst/>
                <a:latin typeface="+mn-lt"/>
                <a:ea typeface="+mn-ea"/>
                <a:cs typeface="+mn-cs"/>
              </a:rPr>
              <a:t>very</a:t>
            </a:r>
            <a:r>
              <a:rPr lang="en-US" sz="1200" kern="1200" dirty="0">
                <a:solidFill>
                  <a:schemeClr val="tx1"/>
                </a:solidFill>
                <a:effectLst/>
                <a:latin typeface="+mn-lt"/>
                <a:ea typeface="+mn-ea"/>
                <a:cs typeface="+mn-cs"/>
              </a:rPr>
              <a:t> minimal program); RStudio is a full featured program. Think of Notepad vs MS Word. </a:t>
            </a:r>
          </a:p>
          <a:p>
            <a:r>
              <a:rPr lang="en-US" dirty="0"/>
              <a:t>RStudio is a popular program that runs on top of R</a:t>
            </a:r>
          </a:p>
          <a:p>
            <a:pPr lvl="1"/>
            <a:r>
              <a:rPr lang="en-US" dirty="0"/>
              <a:t>There are other “IDEs” to use but this is the best suited to R</a:t>
            </a:r>
          </a:p>
          <a:p>
            <a:r>
              <a:rPr lang="en-US" dirty="0"/>
              <a:t>It is HIGHLY recommended to just use this</a:t>
            </a:r>
          </a:p>
          <a:p>
            <a:pPr lvl="1"/>
            <a:r>
              <a:rPr lang="en-US" dirty="0"/>
              <a:t>I will not show or use the base program R today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Downsides: None until you’re a world-class expert </a:t>
            </a:r>
          </a:p>
          <a:p>
            <a:pPr lvl="1"/>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14</a:t>
            </a:fld>
            <a:endParaRPr lang="en-US"/>
          </a:p>
        </p:txBody>
      </p:sp>
    </p:spTree>
    <p:extLst>
      <p:ext uri="{BB962C8B-B14F-4D97-AF65-F5344CB8AC3E}">
        <p14:creationId xmlns:p14="http://schemas.microsoft.com/office/powerpoint/2010/main" val="210867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the most useful feature of RStudio. </a:t>
            </a:r>
            <a:r>
              <a:rPr lang="en-US" dirty="0" err="1"/>
              <a:t>Rprojects</a:t>
            </a:r>
            <a:r>
              <a:rPr lang="en-US" dirty="0"/>
              <a:t> makes .</a:t>
            </a:r>
            <a:r>
              <a:rPr lang="en-US" dirty="0" err="1"/>
              <a:t>rproj</a:t>
            </a:r>
            <a:r>
              <a:rPr lang="en-US" dirty="0"/>
              <a:t> file; double click on this to re-open all the same scripts as last time AND set the directory to be the current folder</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16</a:t>
            </a:fld>
            <a:endParaRPr lang="en-US"/>
          </a:p>
        </p:txBody>
      </p:sp>
    </p:spTree>
    <p:extLst>
      <p:ext uri="{BB962C8B-B14F-4D97-AF65-F5344CB8AC3E}">
        <p14:creationId xmlns:p14="http://schemas.microsoft.com/office/powerpoint/2010/main" val="155387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Years ago, there were problems with versions being incompatible. These are largely addressed. </a:t>
            </a:r>
          </a:p>
          <a:p>
            <a:r>
              <a:rPr lang="en-US" dirty="0"/>
              <a:t>R Versions </a:t>
            </a:r>
            <a:r>
              <a:rPr lang="en-US" i="1" dirty="0"/>
              <a:t>seem </a:t>
            </a:r>
            <a:r>
              <a:rPr lang="en-US" dirty="0"/>
              <a:t>confusing but really are just the latest update of the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you may have noticed warnings about versions during package 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exception is if you have “biometrician-level” software that integrates with R (e.g., JAGS or ADMB)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18</a:t>
            </a:fld>
            <a:endParaRPr lang="en-US"/>
          </a:p>
        </p:txBody>
      </p:sp>
    </p:spTree>
    <p:extLst>
      <p:ext uri="{BB962C8B-B14F-4D97-AF65-F5344CB8AC3E}">
        <p14:creationId xmlns:p14="http://schemas.microsoft.com/office/powerpoint/2010/main" val="89617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already written functions in Excel! These also had arguments</a:t>
            </a:r>
          </a:p>
        </p:txBody>
      </p:sp>
      <p:sp>
        <p:nvSpPr>
          <p:cNvPr id="4" name="Slide Number Placeholder 3"/>
          <p:cNvSpPr>
            <a:spLocks noGrp="1"/>
          </p:cNvSpPr>
          <p:nvPr>
            <p:ph type="sldNum" sz="quarter" idx="5"/>
          </p:nvPr>
        </p:nvSpPr>
        <p:spPr/>
        <p:txBody>
          <a:bodyPr/>
          <a:lstStyle/>
          <a:p>
            <a:fld id="{AD86E2D3-8F12-4CB7-B6F3-018CFC08298B}" type="slidenum">
              <a:rPr lang="en-US" smtClean="0"/>
              <a:t>19</a:t>
            </a:fld>
            <a:endParaRPr lang="en-US"/>
          </a:p>
        </p:txBody>
      </p:sp>
    </p:spTree>
    <p:extLst>
      <p:ext uri="{BB962C8B-B14F-4D97-AF65-F5344CB8AC3E}">
        <p14:creationId xmlns:p14="http://schemas.microsoft.com/office/powerpoint/2010/main" val="412101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rightward arrow too but this is less common</a:t>
            </a:r>
          </a:p>
        </p:txBody>
      </p:sp>
      <p:sp>
        <p:nvSpPr>
          <p:cNvPr id="4" name="Slide Number Placeholder 3"/>
          <p:cNvSpPr>
            <a:spLocks noGrp="1"/>
          </p:cNvSpPr>
          <p:nvPr>
            <p:ph type="sldNum" sz="quarter" idx="5"/>
          </p:nvPr>
        </p:nvSpPr>
        <p:spPr/>
        <p:txBody>
          <a:bodyPr/>
          <a:lstStyle/>
          <a:p>
            <a:fld id="{AD86E2D3-8F12-4CB7-B6F3-018CFC08298B}" type="slidenum">
              <a:rPr lang="en-US" smtClean="0"/>
              <a:t>20</a:t>
            </a:fld>
            <a:endParaRPr lang="en-US"/>
          </a:p>
        </p:txBody>
      </p:sp>
    </p:spTree>
    <p:extLst>
      <p:ext uri="{BB962C8B-B14F-4D97-AF65-F5344CB8AC3E}">
        <p14:creationId xmlns:p14="http://schemas.microsoft.com/office/powerpoint/2010/main" val="1902355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22</a:t>
            </a:fld>
            <a:endParaRPr lang="en-US"/>
          </a:p>
        </p:txBody>
      </p:sp>
    </p:spTree>
    <p:extLst>
      <p:ext uri="{BB962C8B-B14F-4D97-AF65-F5344CB8AC3E}">
        <p14:creationId xmlns:p14="http://schemas.microsoft.com/office/powerpoint/2010/main" val="1022288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23</a:t>
            </a:fld>
            <a:endParaRPr lang="en-US"/>
          </a:p>
        </p:txBody>
      </p:sp>
    </p:spTree>
    <p:extLst>
      <p:ext uri="{BB962C8B-B14F-4D97-AF65-F5344CB8AC3E}">
        <p14:creationId xmlns:p14="http://schemas.microsoft.com/office/powerpoint/2010/main" val="58394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a:t>
            </a:fld>
            <a:endParaRPr lang="en-US"/>
          </a:p>
        </p:txBody>
      </p:sp>
    </p:spTree>
    <p:extLst>
      <p:ext uri="{BB962C8B-B14F-4D97-AF65-F5344CB8AC3E}">
        <p14:creationId xmlns:p14="http://schemas.microsoft.com/office/powerpoint/2010/main" val="280742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24</a:t>
            </a:fld>
            <a:endParaRPr lang="en-US"/>
          </a:p>
        </p:txBody>
      </p:sp>
    </p:spTree>
    <p:extLst>
      <p:ext uri="{BB962C8B-B14F-4D97-AF65-F5344CB8AC3E}">
        <p14:creationId xmlns:p14="http://schemas.microsoft.com/office/powerpoint/2010/main" val="108587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feel maddening at first, but its like learning any language. </a:t>
            </a:r>
          </a:p>
          <a:p>
            <a:r>
              <a:rPr lang="en-US" dirty="0"/>
              <a:t>There are rules and they’re consistent with themselves but it might take a little bit before the rules feel intuitive</a:t>
            </a:r>
          </a:p>
        </p:txBody>
      </p:sp>
      <p:sp>
        <p:nvSpPr>
          <p:cNvPr id="4" name="Slide Number Placeholder 3"/>
          <p:cNvSpPr>
            <a:spLocks noGrp="1"/>
          </p:cNvSpPr>
          <p:nvPr>
            <p:ph type="sldNum" sz="quarter" idx="5"/>
          </p:nvPr>
        </p:nvSpPr>
        <p:spPr/>
        <p:txBody>
          <a:bodyPr/>
          <a:lstStyle/>
          <a:p>
            <a:fld id="{AD86E2D3-8F12-4CB7-B6F3-018CFC08298B}" type="slidenum">
              <a:rPr lang="en-US" smtClean="0"/>
              <a:t>30</a:t>
            </a:fld>
            <a:endParaRPr lang="en-US"/>
          </a:p>
        </p:txBody>
      </p:sp>
    </p:spTree>
    <p:extLst>
      <p:ext uri="{BB962C8B-B14F-4D97-AF65-F5344CB8AC3E}">
        <p14:creationId xmlns:p14="http://schemas.microsoft.com/office/powerpoint/2010/main" val="79984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memorize this graphic. Instead remember it’s here and refer back to it!</a:t>
            </a:r>
          </a:p>
          <a:p>
            <a:r>
              <a:rPr lang="en-US" dirty="0" err="1"/>
              <a:t>xor</a:t>
            </a:r>
            <a:r>
              <a:rPr lang="en-US" dirty="0"/>
              <a:t>() is covered here for completeness but to be honest I’ve never used it</a:t>
            </a:r>
          </a:p>
        </p:txBody>
      </p:sp>
      <p:sp>
        <p:nvSpPr>
          <p:cNvPr id="4" name="Slide Number Placeholder 3"/>
          <p:cNvSpPr>
            <a:spLocks noGrp="1"/>
          </p:cNvSpPr>
          <p:nvPr>
            <p:ph type="sldNum" sz="quarter" idx="5"/>
          </p:nvPr>
        </p:nvSpPr>
        <p:spPr/>
        <p:txBody>
          <a:bodyPr/>
          <a:lstStyle/>
          <a:p>
            <a:fld id="{AD86E2D3-8F12-4CB7-B6F3-018CFC08298B}" type="slidenum">
              <a:rPr lang="en-US" smtClean="0"/>
              <a:t>32</a:t>
            </a:fld>
            <a:endParaRPr lang="en-US"/>
          </a:p>
        </p:txBody>
      </p:sp>
    </p:spTree>
    <p:extLst>
      <p:ext uri="{BB962C8B-B14F-4D97-AF65-F5344CB8AC3E}">
        <p14:creationId xmlns:p14="http://schemas.microsoft.com/office/powerpoint/2010/main" val="337248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there are multiple types of numeric variable. Integers are whole numbers while “double” are to the decimal place</a:t>
            </a:r>
          </a:p>
        </p:txBody>
      </p:sp>
      <p:sp>
        <p:nvSpPr>
          <p:cNvPr id="4" name="Slide Number Placeholder 3"/>
          <p:cNvSpPr>
            <a:spLocks noGrp="1"/>
          </p:cNvSpPr>
          <p:nvPr>
            <p:ph type="sldNum" sz="quarter" idx="5"/>
          </p:nvPr>
        </p:nvSpPr>
        <p:spPr/>
        <p:txBody>
          <a:bodyPr/>
          <a:lstStyle/>
          <a:p>
            <a:fld id="{AD86E2D3-8F12-4CB7-B6F3-018CFC08298B}" type="slidenum">
              <a:rPr lang="en-US" smtClean="0"/>
              <a:t>35</a:t>
            </a:fld>
            <a:endParaRPr lang="en-US"/>
          </a:p>
        </p:txBody>
      </p:sp>
    </p:spTree>
    <p:extLst>
      <p:ext uri="{BB962C8B-B14F-4D97-AF65-F5344CB8AC3E}">
        <p14:creationId xmlns:p14="http://schemas.microsoft.com/office/powerpoint/2010/main" val="174416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factor is something that is a category such as fish sex being male or female,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modeling or plotting errors, this is something to check!</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36</a:t>
            </a:fld>
            <a:endParaRPr lang="en-US"/>
          </a:p>
        </p:txBody>
      </p:sp>
    </p:spTree>
    <p:extLst>
      <p:ext uri="{BB962C8B-B14F-4D97-AF65-F5344CB8AC3E}">
        <p14:creationId xmlns:p14="http://schemas.microsoft.com/office/powerpoint/2010/main" val="117334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would we want to set something as a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Upper vs lowercase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37</a:t>
            </a:fld>
            <a:endParaRPr lang="en-US"/>
          </a:p>
        </p:txBody>
      </p:sp>
    </p:spTree>
    <p:extLst>
      <p:ext uri="{BB962C8B-B14F-4D97-AF65-F5344CB8AC3E}">
        <p14:creationId xmlns:p14="http://schemas.microsoft.com/office/powerpoint/2010/main" val="140851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memorize this list! Instead use it as a reference to come back to.</a:t>
            </a:r>
          </a:p>
          <a:p>
            <a:r>
              <a:rPr lang="en-US" dirty="0"/>
              <a:t>These are somewhat organized from the error messages that you’ll see today to those that are a little more obscure</a:t>
            </a:r>
          </a:p>
        </p:txBody>
      </p:sp>
      <p:sp>
        <p:nvSpPr>
          <p:cNvPr id="4" name="Slide Number Placeholder 3"/>
          <p:cNvSpPr>
            <a:spLocks noGrp="1"/>
          </p:cNvSpPr>
          <p:nvPr>
            <p:ph type="sldNum" sz="quarter" idx="5"/>
          </p:nvPr>
        </p:nvSpPr>
        <p:spPr/>
        <p:txBody>
          <a:bodyPr/>
          <a:lstStyle/>
          <a:p>
            <a:fld id="{AD86E2D3-8F12-4CB7-B6F3-018CFC08298B}" type="slidenum">
              <a:rPr lang="en-US" smtClean="0"/>
              <a:t>39</a:t>
            </a:fld>
            <a:endParaRPr lang="en-US"/>
          </a:p>
        </p:txBody>
      </p:sp>
    </p:spTree>
    <p:extLst>
      <p:ext uri="{BB962C8B-B14F-4D97-AF65-F5344CB8AC3E}">
        <p14:creationId xmlns:p14="http://schemas.microsoft.com/office/powerpoint/2010/main" val="2396815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ADF&amp;G, we try to use a standardized folder structure so that everyone knows where everything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will ever share your code with anyone (including me!) it is super helpful to put everything you need inside the same folder, name folders with standardized names, and use an </a:t>
            </a:r>
            <a:r>
              <a:rPr lang="en-US" dirty="0" err="1"/>
              <a:t>RProject</a:t>
            </a: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45</a:t>
            </a:fld>
            <a:endParaRPr lang="en-US"/>
          </a:p>
        </p:txBody>
      </p:sp>
    </p:spTree>
    <p:extLst>
      <p:ext uri="{BB962C8B-B14F-4D97-AF65-F5344CB8AC3E}">
        <p14:creationId xmlns:p14="http://schemas.microsoft.com/office/powerpoint/2010/main" val="17405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46</a:t>
            </a:fld>
            <a:endParaRPr lang="en-US"/>
          </a:p>
        </p:txBody>
      </p:sp>
    </p:spTree>
    <p:extLst>
      <p:ext uri="{BB962C8B-B14F-4D97-AF65-F5344CB8AC3E}">
        <p14:creationId xmlns:p14="http://schemas.microsoft.com/office/powerpoint/2010/main" val="411605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Tidyverse</a:t>
            </a:r>
            <a:r>
              <a:rPr lang="en-US" dirty="0"/>
              <a:t> – contains several packages together for plotting, data cleanup, etc. More on this later</a:t>
            </a:r>
          </a:p>
          <a:p>
            <a:r>
              <a:rPr lang="en-US" dirty="0"/>
              <a:t>1000s of others</a:t>
            </a:r>
          </a:p>
        </p:txBody>
      </p:sp>
      <p:sp>
        <p:nvSpPr>
          <p:cNvPr id="4" name="Slide Number Placeholder 3"/>
          <p:cNvSpPr>
            <a:spLocks noGrp="1"/>
          </p:cNvSpPr>
          <p:nvPr>
            <p:ph type="sldNum" sz="quarter" idx="5"/>
          </p:nvPr>
        </p:nvSpPr>
        <p:spPr/>
        <p:txBody>
          <a:bodyPr/>
          <a:lstStyle/>
          <a:p>
            <a:fld id="{AD86E2D3-8F12-4CB7-B6F3-018CFC08298B}" type="slidenum">
              <a:rPr lang="en-US" smtClean="0"/>
              <a:t>47</a:t>
            </a:fld>
            <a:endParaRPr lang="en-US"/>
          </a:p>
        </p:txBody>
      </p:sp>
    </p:spTree>
    <p:extLst>
      <p:ext uri="{BB962C8B-B14F-4D97-AF65-F5344CB8AC3E}">
        <p14:creationId xmlns:p14="http://schemas.microsoft.com/office/powerpoint/2010/main" val="246837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section we’ll go over what R is, the basic overview of the “grammar” used, and some simple commands. For this first section, it will mostly be </a:t>
            </a:r>
            <a:r>
              <a:rPr lang="en-US" dirty="0" err="1"/>
              <a:t>powerpoint</a:t>
            </a:r>
            <a:r>
              <a:rPr lang="en-US" dirty="0"/>
              <a:t> based so follow along with the slideshow. </a:t>
            </a:r>
          </a:p>
          <a:p>
            <a:r>
              <a:rPr lang="en-US" dirty="0"/>
              <a:t>In sections 2 through 4 we’ll cover more about how to understand what R is and how to get it to do what you want. These are broken into individual script files for each section so that you may follow along. We’ll build a little bit more on the foundations previously learned with each section.</a:t>
            </a:r>
          </a:p>
        </p:txBody>
      </p:sp>
      <p:sp>
        <p:nvSpPr>
          <p:cNvPr id="4" name="Slide Number Placeholder 3"/>
          <p:cNvSpPr>
            <a:spLocks noGrp="1"/>
          </p:cNvSpPr>
          <p:nvPr>
            <p:ph type="sldNum" sz="quarter" idx="5"/>
          </p:nvPr>
        </p:nvSpPr>
        <p:spPr/>
        <p:txBody>
          <a:bodyPr/>
          <a:lstStyle/>
          <a:p>
            <a:fld id="{AD86E2D3-8F12-4CB7-B6F3-018CFC08298B}" type="slidenum">
              <a:rPr lang="en-US" smtClean="0"/>
              <a:t>4</a:t>
            </a:fld>
            <a:endParaRPr lang="en-US"/>
          </a:p>
        </p:txBody>
      </p:sp>
    </p:spTree>
    <p:extLst>
      <p:ext uri="{BB962C8B-B14F-4D97-AF65-F5344CB8AC3E}">
        <p14:creationId xmlns:p14="http://schemas.microsoft.com/office/powerpoint/2010/main" val="63433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48</a:t>
            </a:fld>
            <a:endParaRPr lang="en-US"/>
          </a:p>
        </p:txBody>
      </p:sp>
    </p:spTree>
    <p:extLst>
      <p:ext uri="{BB962C8B-B14F-4D97-AF65-F5344CB8AC3E}">
        <p14:creationId xmlns:p14="http://schemas.microsoft.com/office/powerpoint/2010/main" val="368851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getting your data in, you will need to make sure that it is “machine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 and the </a:t>
            </a:r>
            <a:r>
              <a:rPr lang="en-US" dirty="0" err="1"/>
              <a:t>tidyverse</a:t>
            </a:r>
            <a:r>
              <a:rPr lang="en-US" dirty="0"/>
              <a:t> will make you better with your data. While Excel is great for many things, especially quickness, it allows for bad habits. For example, it will let you combine different types of data into the same column (a column for “Length” can include 100, TRUE, “No sample here”; this is a massive data 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50</a:t>
            </a:fld>
            <a:endParaRPr lang="en-US"/>
          </a:p>
        </p:txBody>
      </p:sp>
    </p:spTree>
    <p:extLst>
      <p:ext uri="{BB962C8B-B14F-4D97-AF65-F5344CB8AC3E}">
        <p14:creationId xmlns:p14="http://schemas.microsoft.com/office/powerpoint/2010/main" val="2265443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51</a:t>
            </a:fld>
            <a:endParaRPr lang="en-US"/>
          </a:p>
        </p:txBody>
      </p:sp>
    </p:spTree>
    <p:extLst>
      <p:ext uri="{BB962C8B-B14F-4D97-AF65-F5344CB8AC3E}">
        <p14:creationId xmlns:p14="http://schemas.microsoft.com/office/powerpoint/2010/main" val="260273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isn’t this tidy? If the last column were for “comments”, which observation would the comment refer to?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52</a:t>
            </a:fld>
            <a:endParaRPr lang="en-US"/>
          </a:p>
        </p:txBody>
      </p:sp>
    </p:spTree>
    <p:extLst>
      <p:ext uri="{BB962C8B-B14F-4D97-AF65-F5344CB8AC3E}">
        <p14:creationId xmlns:p14="http://schemas.microsoft.com/office/powerpoint/2010/main" val="4234658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filter() is from the </a:t>
            </a:r>
            <a:r>
              <a:rPr lang="en-US" dirty="0" err="1"/>
              <a:t>dplyr</a:t>
            </a:r>
            <a:r>
              <a:rPr lang="en-US" dirty="0"/>
              <a:t> library so you’ll need to load that first</a:t>
            </a:r>
          </a:p>
        </p:txBody>
      </p:sp>
      <p:sp>
        <p:nvSpPr>
          <p:cNvPr id="4" name="Slide Number Placeholder 3"/>
          <p:cNvSpPr>
            <a:spLocks noGrp="1"/>
          </p:cNvSpPr>
          <p:nvPr>
            <p:ph type="sldNum" sz="quarter" idx="5"/>
          </p:nvPr>
        </p:nvSpPr>
        <p:spPr/>
        <p:txBody>
          <a:bodyPr/>
          <a:lstStyle/>
          <a:p>
            <a:fld id="{AD86E2D3-8F12-4CB7-B6F3-018CFC08298B}" type="slidenum">
              <a:rPr lang="en-US" smtClean="0"/>
              <a:t>61</a:t>
            </a:fld>
            <a:endParaRPr lang="en-US"/>
          </a:p>
        </p:txBody>
      </p:sp>
    </p:spTree>
    <p:extLst>
      <p:ext uri="{BB962C8B-B14F-4D97-AF65-F5344CB8AC3E}">
        <p14:creationId xmlns:p14="http://schemas.microsoft.com/office/powerpoint/2010/main" val="4024798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Command rename() is from the </a:t>
            </a:r>
            <a:r>
              <a:rPr lang="en-US" dirty="0" err="1"/>
              <a:t>dplyr</a:t>
            </a:r>
            <a:r>
              <a:rPr lang="en-US" dirty="0"/>
              <a:t> library so you’ll need to load that first</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62</a:t>
            </a:fld>
            <a:endParaRPr lang="en-US"/>
          </a:p>
        </p:txBody>
      </p:sp>
    </p:spTree>
    <p:extLst>
      <p:ext uri="{BB962C8B-B14F-4D97-AF65-F5344CB8AC3E}">
        <p14:creationId xmlns:p14="http://schemas.microsoft.com/office/powerpoint/2010/main" val="156542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package </a:t>
            </a:r>
            <a:r>
              <a:rPr lang="en-US" dirty="0" err="1"/>
              <a:t>dplyr</a:t>
            </a: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63</a:t>
            </a:fld>
            <a:endParaRPr lang="en-US"/>
          </a:p>
        </p:txBody>
      </p:sp>
    </p:spTree>
    <p:extLst>
      <p:ext uri="{BB962C8B-B14F-4D97-AF65-F5344CB8AC3E}">
        <p14:creationId xmlns:p14="http://schemas.microsoft.com/office/powerpoint/2010/main" val="2755661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the thousands of lines of code I’ve written, I only had the select conflict once. </a:t>
            </a:r>
          </a:p>
          <a:p>
            <a:r>
              <a:rPr lang="en-US" dirty="0"/>
              <a:t>The double semi colon is helpful in the very rare event that two packages have the same exact named function. How would R know which one to choose?</a:t>
            </a:r>
          </a:p>
        </p:txBody>
      </p:sp>
      <p:sp>
        <p:nvSpPr>
          <p:cNvPr id="4" name="Slide Number Placeholder 3"/>
          <p:cNvSpPr>
            <a:spLocks noGrp="1"/>
          </p:cNvSpPr>
          <p:nvPr>
            <p:ph type="sldNum" sz="quarter" idx="5"/>
          </p:nvPr>
        </p:nvSpPr>
        <p:spPr/>
        <p:txBody>
          <a:bodyPr/>
          <a:lstStyle/>
          <a:p>
            <a:fld id="{AD86E2D3-8F12-4CB7-B6F3-018CFC08298B}" type="slidenum">
              <a:rPr lang="en-US" smtClean="0"/>
              <a:t>64</a:t>
            </a:fld>
            <a:endParaRPr lang="en-US"/>
          </a:p>
        </p:txBody>
      </p:sp>
    </p:spTree>
    <p:extLst>
      <p:ext uri="{BB962C8B-B14F-4D97-AF65-F5344CB8AC3E}">
        <p14:creationId xmlns:p14="http://schemas.microsoft.com/office/powerpoint/2010/main" val="2606187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learned about the pipe, we can use it </a:t>
            </a:r>
          </a:p>
          <a:p>
            <a:r>
              <a:rPr lang="en-US" dirty="0"/>
              <a:t>Only put the replaced parts in quotes if you are replacing a character</a:t>
            </a:r>
          </a:p>
        </p:txBody>
      </p:sp>
      <p:sp>
        <p:nvSpPr>
          <p:cNvPr id="4" name="Slide Number Placeholder 3"/>
          <p:cNvSpPr>
            <a:spLocks noGrp="1"/>
          </p:cNvSpPr>
          <p:nvPr>
            <p:ph type="sldNum" sz="quarter" idx="5"/>
          </p:nvPr>
        </p:nvSpPr>
        <p:spPr/>
        <p:txBody>
          <a:bodyPr/>
          <a:lstStyle/>
          <a:p>
            <a:fld id="{AD86E2D3-8F12-4CB7-B6F3-018CFC08298B}" type="slidenum">
              <a:rPr lang="en-US" smtClean="0"/>
              <a:t>67</a:t>
            </a:fld>
            <a:endParaRPr lang="en-US"/>
          </a:p>
        </p:txBody>
      </p:sp>
    </p:spTree>
    <p:extLst>
      <p:ext uri="{BB962C8B-B14F-4D97-AF65-F5344CB8AC3E}">
        <p14:creationId xmlns:p14="http://schemas.microsoft.com/office/powerpoint/2010/main" val="356292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68</a:t>
            </a:fld>
            <a:endParaRPr lang="en-US"/>
          </a:p>
        </p:txBody>
      </p:sp>
    </p:spTree>
    <p:extLst>
      <p:ext uri="{BB962C8B-B14F-4D97-AF65-F5344CB8AC3E}">
        <p14:creationId xmlns:p14="http://schemas.microsoft.com/office/powerpoint/2010/main" val="137591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 we have a little bit of a roadmap, here’s Friday’s schedule</a:t>
            </a:r>
          </a:p>
          <a:p>
            <a:r>
              <a:rPr lang="en-US" dirty="0"/>
              <a:t>Don’t stress too much about your final project. You won’t have to present it and nothing needs to be shared</a:t>
            </a:r>
          </a:p>
        </p:txBody>
      </p:sp>
      <p:sp>
        <p:nvSpPr>
          <p:cNvPr id="4" name="Slide Number Placeholder 3"/>
          <p:cNvSpPr>
            <a:spLocks noGrp="1"/>
          </p:cNvSpPr>
          <p:nvPr>
            <p:ph type="sldNum" sz="quarter" idx="5"/>
          </p:nvPr>
        </p:nvSpPr>
        <p:spPr/>
        <p:txBody>
          <a:bodyPr/>
          <a:lstStyle/>
          <a:p>
            <a:fld id="{AD86E2D3-8F12-4CB7-B6F3-018CFC08298B}" type="slidenum">
              <a:rPr lang="en-US" smtClean="0"/>
              <a:t>5</a:t>
            </a:fld>
            <a:endParaRPr lang="en-US"/>
          </a:p>
        </p:txBody>
      </p:sp>
    </p:spTree>
    <p:extLst>
      <p:ext uri="{BB962C8B-B14F-4D97-AF65-F5344CB8AC3E}">
        <p14:creationId xmlns:p14="http://schemas.microsoft.com/office/powerpoint/2010/main" val="7654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this, the slides are intentionally a little bit wordy. I apologize for that as it makes the aesthetics worse but I want this document to serve a little bit as a reference guide for you. </a:t>
            </a:r>
          </a:p>
          <a:p>
            <a:r>
              <a:rPr lang="en-US" dirty="0"/>
              <a:t>Today might be slow but we’re laying the foundation for charts &amp; modeling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everyone needs to be an expert, but if you’re here, I want you to move up a level and at least be able to “read” R</a:t>
            </a:r>
          </a:p>
          <a:p>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a:t>
            </a:fld>
            <a:endParaRPr lang="en-US"/>
          </a:p>
        </p:txBody>
      </p:sp>
    </p:spTree>
    <p:extLst>
      <p:ext uri="{BB962C8B-B14F-4D97-AF65-F5344CB8AC3E}">
        <p14:creationId xmlns:p14="http://schemas.microsoft.com/office/powerpoint/2010/main" val="246514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should pay close attention to the slides, sometimes you should be practicing in RStudio; I’ll let you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Teaching philosophy thanks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http://teachtogether.tech/en/index.html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https://journals.plos.org/ploscompbiol/article?id=10.1371/journal.pcbi.1006023</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7</a:t>
            </a:fld>
            <a:endParaRPr lang="en-US"/>
          </a:p>
        </p:txBody>
      </p:sp>
    </p:spTree>
    <p:extLst>
      <p:ext uri="{BB962C8B-B14F-4D97-AF65-F5344CB8AC3E}">
        <p14:creationId xmlns:p14="http://schemas.microsoft.com/office/powerpoint/2010/main" val="9974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folder in Windows Explorer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types of scripts that we’ll work through in RStudio</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8</a:t>
            </a:fld>
            <a:endParaRPr lang="en-US"/>
          </a:p>
        </p:txBody>
      </p:sp>
    </p:spTree>
    <p:extLst>
      <p:ext uri="{BB962C8B-B14F-4D97-AF65-F5344CB8AC3E}">
        <p14:creationId xmlns:p14="http://schemas.microsoft.com/office/powerpoint/2010/main" val="99942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both a software and a language</a:t>
            </a:r>
          </a:p>
          <a:p>
            <a:pPr lvl="1"/>
            <a:r>
              <a:rPr lang="en-US" dirty="0"/>
              <a:t>It is statistical in nature, and does NOT substitute for stat knowledge</a:t>
            </a:r>
          </a:p>
          <a:p>
            <a:r>
              <a:rPr lang="en-US" dirty="0"/>
              <a:t>As a language, R takes data and produces output: statistical test summary, graphical output (e.g., figures), lists of results, etc.</a:t>
            </a:r>
          </a:p>
          <a:p>
            <a:r>
              <a:rPr lang="en-US" dirty="0"/>
              <a:t>It is command-line based so all steps you take in analysis are documented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9</a:t>
            </a:fld>
            <a:endParaRPr lang="en-US"/>
          </a:p>
        </p:txBody>
      </p:sp>
    </p:spTree>
    <p:extLst>
      <p:ext uri="{BB962C8B-B14F-4D97-AF65-F5344CB8AC3E}">
        <p14:creationId xmlns:p14="http://schemas.microsoft.com/office/powerpoint/2010/main" val="376755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reason to use R is its power &amp;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do the data cleanup &amp; charting of Excel, the statistics of SAS or MATLAB, simple app creation like Java or Python, and GIS capabilities of ArcGIS.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1" dirty="0"/>
              <a:t>If you can do the modeling in another program, you can do it in 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10</a:t>
            </a:fld>
            <a:endParaRPr lang="en-US"/>
          </a:p>
        </p:txBody>
      </p:sp>
    </p:spTree>
    <p:extLst>
      <p:ext uri="{BB962C8B-B14F-4D97-AF65-F5344CB8AC3E}">
        <p14:creationId xmlns:p14="http://schemas.microsoft.com/office/powerpoint/2010/main" val="196828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0A0A-3DC4-4F05-8B5C-48072FD9F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C8202-90D3-4FED-8035-B3AB0318B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8ADFBE-A368-4B5A-811D-5AF864F3036C}"/>
              </a:ext>
            </a:extLst>
          </p:cNvPr>
          <p:cNvSpPr>
            <a:spLocks noGrp="1"/>
          </p:cNvSpPr>
          <p:nvPr>
            <p:ph type="dt" sz="half" idx="10"/>
          </p:nvPr>
        </p:nvSpPr>
        <p:spPr/>
        <p:txBody>
          <a:bodyPr/>
          <a:lstStyle/>
          <a:p>
            <a:fld id="{425C1FC9-CEFE-4DA0-997C-D01837396D71}" type="datetime1">
              <a:rPr lang="en-US" smtClean="0"/>
              <a:t>1/25/2021</a:t>
            </a:fld>
            <a:endParaRPr lang="en-US"/>
          </a:p>
        </p:txBody>
      </p:sp>
      <p:sp>
        <p:nvSpPr>
          <p:cNvPr id="5" name="Footer Placeholder 4">
            <a:extLst>
              <a:ext uri="{FF2B5EF4-FFF2-40B4-BE49-F238E27FC236}">
                <a16:creationId xmlns:a16="http://schemas.microsoft.com/office/drawing/2014/main" id="{1FE687C1-95CD-49A6-8CC2-A394A76E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2E0E2-BD56-4DD9-8551-5DFAA155729A}"/>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99019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0DFA-024A-49F9-9E59-ACD0E912C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9E9B7F-B0C2-47A4-B6C6-7296B952E5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5ABFB-E380-48E5-9C97-6D0F97A39B8D}"/>
              </a:ext>
            </a:extLst>
          </p:cNvPr>
          <p:cNvSpPr>
            <a:spLocks noGrp="1"/>
          </p:cNvSpPr>
          <p:nvPr>
            <p:ph type="dt" sz="half" idx="10"/>
          </p:nvPr>
        </p:nvSpPr>
        <p:spPr/>
        <p:txBody>
          <a:bodyPr/>
          <a:lstStyle/>
          <a:p>
            <a:fld id="{AA69B9D0-5C5B-4392-B215-97E05BBBB85D}" type="datetime1">
              <a:rPr lang="en-US" smtClean="0"/>
              <a:t>1/25/2021</a:t>
            </a:fld>
            <a:endParaRPr lang="en-US"/>
          </a:p>
        </p:txBody>
      </p:sp>
      <p:sp>
        <p:nvSpPr>
          <p:cNvPr id="5" name="Footer Placeholder 4">
            <a:extLst>
              <a:ext uri="{FF2B5EF4-FFF2-40B4-BE49-F238E27FC236}">
                <a16:creationId xmlns:a16="http://schemas.microsoft.com/office/drawing/2014/main" id="{E9990A27-7A94-482F-888F-9E1ED2CF8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4B418-43B7-4B7E-A2A8-E45CBB0050C0}"/>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9382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D3AF0-1440-4F16-B3DC-00BC57F8E6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70CE6-8368-457C-A442-706B5251EA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AC786-0069-494E-AE8B-B79EA06DE93E}"/>
              </a:ext>
            </a:extLst>
          </p:cNvPr>
          <p:cNvSpPr>
            <a:spLocks noGrp="1"/>
          </p:cNvSpPr>
          <p:nvPr>
            <p:ph type="dt" sz="half" idx="10"/>
          </p:nvPr>
        </p:nvSpPr>
        <p:spPr/>
        <p:txBody>
          <a:bodyPr/>
          <a:lstStyle/>
          <a:p>
            <a:fld id="{0BEF35C2-0BC0-423C-AD0C-B0FB8B05D81C}" type="datetime1">
              <a:rPr lang="en-US" smtClean="0"/>
              <a:t>1/25/2021</a:t>
            </a:fld>
            <a:endParaRPr lang="en-US"/>
          </a:p>
        </p:txBody>
      </p:sp>
      <p:sp>
        <p:nvSpPr>
          <p:cNvPr id="5" name="Footer Placeholder 4">
            <a:extLst>
              <a:ext uri="{FF2B5EF4-FFF2-40B4-BE49-F238E27FC236}">
                <a16:creationId xmlns:a16="http://schemas.microsoft.com/office/drawing/2014/main" id="{4441B730-3FB5-434A-A66D-8C8913FF3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12653-490B-49F9-9C0A-2A83CFCED2B7}"/>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33335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4AC42C6-468A-48CE-9201-E6C788867EFA}"/>
              </a:ext>
            </a:extLst>
          </p:cNvPr>
          <p:cNvSpPr/>
          <p:nvPr userDrawn="1"/>
        </p:nvSpPr>
        <p:spPr>
          <a:xfrm>
            <a:off x="-270" y="-4232"/>
            <a:ext cx="12198553"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14EC8E9-9851-433F-900F-BC4945019F12}"/>
              </a:ext>
            </a:extLst>
          </p:cNvPr>
          <p:cNvSpPr/>
          <p:nvPr userDrawn="1"/>
        </p:nvSpPr>
        <p:spPr>
          <a:xfrm>
            <a:off x="-6553" y="1061481"/>
            <a:ext cx="12198553" cy="441358"/>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a:gradFill>
              <a:gsLst>
                <a:gs pos="85000">
                  <a:schemeClr val="accent1">
                    <a:lumMod val="20000"/>
                    <a:lumOff val="80000"/>
                  </a:schemeClr>
                </a:gs>
                <a:gs pos="0">
                  <a:srgbClr val="0068A5"/>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5EEBF-6E2A-44CE-B647-80472EE61C55}"/>
              </a:ext>
            </a:extLst>
          </p:cNvPr>
          <p:cNvSpPr>
            <a:spLocks noGrp="1"/>
          </p:cNvSpPr>
          <p:nvPr>
            <p:ph type="title"/>
          </p:nvPr>
        </p:nvSpPr>
        <p:spPr>
          <a:xfrm>
            <a:off x="2192594" y="185469"/>
            <a:ext cx="9161205" cy="1227676"/>
          </a:xfrm>
        </p:spPr>
        <p:txBody>
          <a:bodyPr>
            <a:normAutofit/>
          </a:bodyPr>
          <a:lstStyle>
            <a:lvl1pPr>
              <a:defRPr sz="4800" b="1"/>
            </a:lvl1pPr>
          </a:lstStyle>
          <a:p>
            <a:r>
              <a:rPr lang="en-US" dirty="0"/>
              <a:t>Click to edit Master title style</a:t>
            </a:r>
          </a:p>
        </p:txBody>
      </p:sp>
      <p:sp>
        <p:nvSpPr>
          <p:cNvPr id="3" name="Content Placeholder 2">
            <a:extLst>
              <a:ext uri="{FF2B5EF4-FFF2-40B4-BE49-F238E27FC236}">
                <a16:creationId xmlns:a16="http://schemas.microsoft.com/office/drawing/2014/main" id="{88709214-BCE8-44BC-834D-6D44477652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A4015-9A9A-467E-8FBB-749E92181634}"/>
              </a:ext>
            </a:extLst>
          </p:cNvPr>
          <p:cNvSpPr>
            <a:spLocks noGrp="1"/>
          </p:cNvSpPr>
          <p:nvPr>
            <p:ph type="dt" sz="half" idx="10"/>
          </p:nvPr>
        </p:nvSpPr>
        <p:spPr/>
        <p:txBody>
          <a:bodyPr/>
          <a:lstStyle/>
          <a:p>
            <a:fld id="{3708F307-CBB1-40A3-A4F3-E055A6AAB753}" type="datetime1">
              <a:rPr lang="en-US" smtClean="0"/>
              <a:t>1/25/2021</a:t>
            </a:fld>
            <a:endParaRPr lang="en-US"/>
          </a:p>
        </p:txBody>
      </p:sp>
      <p:sp>
        <p:nvSpPr>
          <p:cNvPr id="5" name="Footer Placeholder 4">
            <a:extLst>
              <a:ext uri="{FF2B5EF4-FFF2-40B4-BE49-F238E27FC236}">
                <a16:creationId xmlns:a16="http://schemas.microsoft.com/office/drawing/2014/main" id="{1C311BA3-C507-4C68-9822-CF0AD6EAA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EA0E-870E-4DC1-9BC4-171076E1A73A}"/>
              </a:ext>
            </a:extLst>
          </p:cNvPr>
          <p:cNvSpPr>
            <a:spLocks noGrp="1"/>
          </p:cNvSpPr>
          <p:nvPr>
            <p:ph type="sldNum" sz="quarter" idx="12"/>
          </p:nvPr>
        </p:nvSpPr>
        <p:spPr/>
        <p:txBody>
          <a:bodyPr/>
          <a:lstStyle/>
          <a:p>
            <a:fld id="{6D95AE55-B5F4-483D-AEFF-E8059F5502F5}" type="slidenum">
              <a:rPr lang="en-US" smtClean="0"/>
              <a:t>‹#›</a:t>
            </a:fld>
            <a:endParaRPr lang="en-US"/>
          </a:p>
        </p:txBody>
      </p:sp>
      <p:grpSp>
        <p:nvGrpSpPr>
          <p:cNvPr id="17" name="Group 16">
            <a:extLst>
              <a:ext uri="{FF2B5EF4-FFF2-40B4-BE49-F238E27FC236}">
                <a16:creationId xmlns:a16="http://schemas.microsoft.com/office/drawing/2014/main" id="{98FD284B-EA02-485A-AD24-67AA29D6AD73}"/>
              </a:ext>
            </a:extLst>
          </p:cNvPr>
          <p:cNvGrpSpPr/>
          <p:nvPr userDrawn="1"/>
        </p:nvGrpSpPr>
        <p:grpSpPr>
          <a:xfrm>
            <a:off x="185194" y="87580"/>
            <a:ext cx="2297645" cy="1325565"/>
            <a:chOff x="206318" y="21969"/>
            <a:chExt cx="2297645" cy="1325565"/>
          </a:xfrm>
        </p:grpSpPr>
        <p:sp>
          <p:nvSpPr>
            <p:cNvPr id="16" name="Oval 15">
              <a:extLst>
                <a:ext uri="{FF2B5EF4-FFF2-40B4-BE49-F238E27FC236}">
                  <a16:creationId xmlns:a16="http://schemas.microsoft.com/office/drawing/2014/main" id="{E8A5025E-754C-4F0E-9063-70779F2494F9}"/>
                </a:ext>
              </a:extLst>
            </p:cNvPr>
            <p:cNvSpPr/>
            <p:nvPr userDrawn="1"/>
          </p:nvSpPr>
          <p:spPr>
            <a:xfrm>
              <a:off x="681486" y="21969"/>
              <a:ext cx="1347311" cy="132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6" descr="A close up of a sign&#10;&#10;Description automatically generated">
              <a:extLst>
                <a:ext uri="{FF2B5EF4-FFF2-40B4-BE49-F238E27FC236}">
                  <a16:creationId xmlns:a16="http://schemas.microsoft.com/office/drawing/2014/main" id="{E8F87050-BA28-4E2B-8328-20DC8756D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18" y="21970"/>
              <a:ext cx="2297645" cy="1325564"/>
            </a:xfrm>
            <a:prstGeom prst="rect">
              <a:avLst/>
            </a:prstGeom>
          </p:spPr>
        </p:pic>
      </p:grpSp>
    </p:spTree>
    <p:extLst>
      <p:ext uri="{BB962C8B-B14F-4D97-AF65-F5344CB8AC3E}">
        <p14:creationId xmlns:p14="http://schemas.microsoft.com/office/powerpoint/2010/main" val="1957237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94DF-829B-4D34-9B03-1033BCBA78F1}"/>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5207F14-FAEF-4D53-8E53-26948A5FC2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546D1F-BE4A-4BFD-BFAF-0998DD158109}"/>
              </a:ext>
            </a:extLst>
          </p:cNvPr>
          <p:cNvSpPr>
            <a:spLocks noGrp="1"/>
          </p:cNvSpPr>
          <p:nvPr>
            <p:ph type="dt" sz="half" idx="10"/>
          </p:nvPr>
        </p:nvSpPr>
        <p:spPr/>
        <p:txBody>
          <a:bodyPr/>
          <a:lstStyle/>
          <a:p>
            <a:fld id="{F36C557B-7130-4018-B1D3-68D1D254D821}" type="datetime1">
              <a:rPr lang="en-US" smtClean="0"/>
              <a:t>1/25/2021</a:t>
            </a:fld>
            <a:endParaRPr lang="en-US"/>
          </a:p>
        </p:txBody>
      </p:sp>
      <p:sp>
        <p:nvSpPr>
          <p:cNvPr id="5" name="Footer Placeholder 4">
            <a:extLst>
              <a:ext uri="{FF2B5EF4-FFF2-40B4-BE49-F238E27FC236}">
                <a16:creationId xmlns:a16="http://schemas.microsoft.com/office/drawing/2014/main" id="{87001F74-A1E8-464D-9C70-C4C9CE0EA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37ADF-D8B5-4B50-AB5B-AEFEE4B157A4}"/>
              </a:ext>
            </a:extLst>
          </p:cNvPr>
          <p:cNvSpPr>
            <a:spLocks noGrp="1"/>
          </p:cNvSpPr>
          <p:nvPr>
            <p:ph type="sldNum" sz="quarter" idx="12"/>
          </p:nvPr>
        </p:nvSpPr>
        <p:spPr/>
        <p:txBody>
          <a:bodyPr/>
          <a:lstStyle/>
          <a:p>
            <a:fld id="{6D95AE55-B5F4-483D-AEFF-E8059F5502F5}" type="slidenum">
              <a:rPr lang="en-US" smtClean="0"/>
              <a:t>‹#›</a:t>
            </a:fld>
            <a:endParaRPr lang="en-US"/>
          </a:p>
        </p:txBody>
      </p:sp>
      <p:sp>
        <p:nvSpPr>
          <p:cNvPr id="7" name="Freeform: Shape 6">
            <a:extLst>
              <a:ext uri="{FF2B5EF4-FFF2-40B4-BE49-F238E27FC236}">
                <a16:creationId xmlns:a16="http://schemas.microsoft.com/office/drawing/2014/main" id="{A6FDEAF8-9373-4A0E-89D2-60AAA131E7F7}"/>
              </a:ext>
            </a:extLst>
          </p:cNvPr>
          <p:cNvSpPr/>
          <p:nvPr userDrawn="1"/>
        </p:nvSpPr>
        <p:spPr>
          <a:xfrm>
            <a:off x="-6283" y="-4233"/>
            <a:ext cx="12198284" cy="2658943"/>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284" h="1809736">
                <a:moveTo>
                  <a:pt x="503" y="1566"/>
                </a:moveTo>
                <a:cubicBezTo>
                  <a:pt x="-282" y="1345"/>
                  <a:pt x="243297" y="4380"/>
                  <a:pt x="452487" y="1727"/>
                </a:cubicBezTo>
                <a:cubicBezTo>
                  <a:pt x="904974" y="722"/>
                  <a:pt x="450784" y="6830"/>
                  <a:pt x="2432017" y="0"/>
                </a:cubicBezTo>
                <a:lnTo>
                  <a:pt x="12195207" y="6604"/>
                </a:lnTo>
                <a:cubicBezTo>
                  <a:pt x="12198349" y="446522"/>
                  <a:pt x="12195142" y="886439"/>
                  <a:pt x="12198284" y="1326357"/>
                </a:cubicBezTo>
                <a:lnTo>
                  <a:pt x="11943760" y="1354637"/>
                </a:lnTo>
                <a:cubicBezTo>
                  <a:pt x="11854718" y="1365465"/>
                  <a:pt x="11765676" y="1381516"/>
                  <a:pt x="11676634" y="1387120"/>
                </a:cubicBezTo>
                <a:lnTo>
                  <a:pt x="11321591" y="1419033"/>
                </a:lnTo>
                <a:lnTo>
                  <a:pt x="11029360" y="1448905"/>
                </a:lnTo>
                <a:lnTo>
                  <a:pt x="10869104" y="1467759"/>
                </a:lnTo>
                <a:lnTo>
                  <a:pt x="10699422" y="1486612"/>
                </a:lnTo>
                <a:lnTo>
                  <a:pt x="10567446" y="1496039"/>
                </a:lnTo>
                <a:lnTo>
                  <a:pt x="10454325" y="1505466"/>
                </a:lnTo>
                <a:cubicBezTo>
                  <a:pt x="10397764" y="1511750"/>
                  <a:pt x="10436453" y="1507588"/>
                  <a:pt x="10290992" y="1521707"/>
                </a:cubicBezTo>
                <a:lnTo>
                  <a:pt x="10162094" y="1533746"/>
                </a:lnTo>
                <a:cubicBezTo>
                  <a:pt x="10126471" y="1535487"/>
                  <a:pt x="10189272" y="1526781"/>
                  <a:pt x="10055224" y="1538969"/>
                </a:cubicBezTo>
                <a:lnTo>
                  <a:pt x="9888717" y="1552600"/>
                </a:lnTo>
                <a:lnTo>
                  <a:pt x="9766168" y="1563618"/>
                </a:lnTo>
                <a:lnTo>
                  <a:pt x="9643620" y="1571453"/>
                </a:lnTo>
                <a:lnTo>
                  <a:pt x="9543100" y="1579289"/>
                </a:lnTo>
                <a:lnTo>
                  <a:pt x="9379669" y="1590307"/>
                </a:lnTo>
                <a:lnTo>
                  <a:pt x="9266547" y="1599734"/>
                </a:lnTo>
                <a:lnTo>
                  <a:pt x="8983743" y="1622790"/>
                </a:lnTo>
                <a:lnTo>
                  <a:pt x="8795207" y="1637441"/>
                </a:lnTo>
                <a:lnTo>
                  <a:pt x="8653805" y="1646868"/>
                </a:lnTo>
                <a:lnTo>
                  <a:pt x="8427562" y="1656295"/>
                </a:lnTo>
                <a:lnTo>
                  <a:pt x="8257879" y="1665722"/>
                </a:lnTo>
                <a:lnTo>
                  <a:pt x="8012783" y="1684575"/>
                </a:lnTo>
                <a:lnTo>
                  <a:pt x="7805393" y="1691390"/>
                </a:lnTo>
                <a:lnTo>
                  <a:pt x="7616857" y="1694002"/>
                </a:lnTo>
                <a:lnTo>
                  <a:pt x="7390613" y="1703429"/>
                </a:lnTo>
                <a:lnTo>
                  <a:pt x="7126663" y="1703429"/>
                </a:lnTo>
                <a:lnTo>
                  <a:pt x="6787298" y="1694002"/>
                </a:lnTo>
                <a:lnTo>
                  <a:pt x="6325385" y="1670946"/>
                </a:lnTo>
                <a:lnTo>
                  <a:pt x="5854044" y="1634829"/>
                </a:lnTo>
                <a:lnTo>
                  <a:pt x="5401558" y="1580880"/>
                </a:lnTo>
                <a:lnTo>
                  <a:pt x="4967925" y="1524319"/>
                </a:lnTo>
                <a:lnTo>
                  <a:pt x="4402317" y="1458332"/>
                </a:lnTo>
                <a:lnTo>
                  <a:pt x="3927443" y="1406543"/>
                </a:lnTo>
                <a:cubicBezTo>
                  <a:pt x="3816525" y="1396927"/>
                  <a:pt x="3718306" y="1387310"/>
                  <a:pt x="3613738" y="1375082"/>
                </a:cubicBezTo>
                <a:lnTo>
                  <a:pt x="3277385" y="1337370"/>
                </a:lnTo>
                <a:lnTo>
                  <a:pt x="2978869" y="1316930"/>
                </a:lnTo>
                <a:lnTo>
                  <a:pt x="2630077" y="1307503"/>
                </a:lnTo>
                <a:lnTo>
                  <a:pt x="2328420" y="1323745"/>
                </a:lnTo>
                <a:lnTo>
                  <a:pt x="2083323" y="1335783"/>
                </a:lnTo>
                <a:lnTo>
                  <a:pt x="1734531" y="1382917"/>
                </a:lnTo>
                <a:lnTo>
                  <a:pt x="1451727" y="1420625"/>
                </a:lnTo>
                <a:lnTo>
                  <a:pt x="1244337" y="1458332"/>
                </a:lnTo>
                <a:lnTo>
                  <a:pt x="1036947" y="1496039"/>
                </a:lnTo>
                <a:lnTo>
                  <a:pt x="782424" y="1562027"/>
                </a:lnTo>
                <a:lnTo>
                  <a:pt x="584461" y="1609161"/>
                </a:lnTo>
                <a:lnTo>
                  <a:pt x="405352" y="1665722"/>
                </a:lnTo>
                <a:lnTo>
                  <a:pt x="141401" y="1750563"/>
                </a:lnTo>
                <a:cubicBezTo>
                  <a:pt x="103792" y="1772899"/>
                  <a:pt x="47133" y="1787400"/>
                  <a:pt x="3174" y="1809736"/>
                </a:cubicBezTo>
                <a:cubicBezTo>
                  <a:pt x="8149" y="1445269"/>
                  <a:pt x="6317" y="1695217"/>
                  <a:pt x="0" y="802257"/>
                </a:cubicBezTo>
                <a:cubicBezTo>
                  <a:pt x="3110" y="99425"/>
                  <a:pt x="1288" y="1787"/>
                  <a:pt x="503"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10DA3C7-A639-417D-9FFA-527F5B9C7F2A}"/>
              </a:ext>
            </a:extLst>
          </p:cNvPr>
          <p:cNvSpPr/>
          <p:nvPr userDrawn="1"/>
        </p:nvSpPr>
        <p:spPr>
          <a:xfrm>
            <a:off x="-6284" y="1936955"/>
            <a:ext cx="12198284" cy="695375"/>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cap="flat">
            <a:gradFill>
              <a:gsLst>
                <a:gs pos="85000">
                  <a:schemeClr val="accent1">
                    <a:lumMod val="20000"/>
                    <a:lumOff val="80000"/>
                  </a:schemeClr>
                </a:gs>
                <a:gs pos="0">
                  <a:srgbClr val="0068A5"/>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3A454D6-A602-4656-B39D-5991D450F610}"/>
              </a:ext>
            </a:extLst>
          </p:cNvPr>
          <p:cNvGrpSpPr/>
          <p:nvPr userDrawn="1"/>
        </p:nvGrpSpPr>
        <p:grpSpPr>
          <a:xfrm>
            <a:off x="0" y="314171"/>
            <a:ext cx="3718212" cy="2145123"/>
            <a:chOff x="206318" y="21969"/>
            <a:chExt cx="2297645" cy="1325565"/>
          </a:xfrm>
        </p:grpSpPr>
        <p:sp>
          <p:nvSpPr>
            <p:cNvPr id="10" name="Oval 9">
              <a:extLst>
                <a:ext uri="{FF2B5EF4-FFF2-40B4-BE49-F238E27FC236}">
                  <a16:creationId xmlns:a16="http://schemas.microsoft.com/office/drawing/2014/main" id="{05EAB2FD-F971-4F11-9C2E-6AF0B720EAA1}"/>
                </a:ext>
              </a:extLst>
            </p:cNvPr>
            <p:cNvSpPr/>
            <p:nvPr userDrawn="1"/>
          </p:nvSpPr>
          <p:spPr>
            <a:xfrm>
              <a:off x="681486" y="21969"/>
              <a:ext cx="1347311" cy="132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6" descr="A close up of a sign&#10;&#10;Description automatically generated">
              <a:extLst>
                <a:ext uri="{FF2B5EF4-FFF2-40B4-BE49-F238E27FC236}">
                  <a16:creationId xmlns:a16="http://schemas.microsoft.com/office/drawing/2014/main" id="{92076D25-1E1C-45C2-84A5-0D0DDE031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18" y="21970"/>
              <a:ext cx="2297645" cy="1325564"/>
            </a:xfrm>
            <a:prstGeom prst="rect">
              <a:avLst/>
            </a:prstGeom>
          </p:spPr>
        </p:pic>
      </p:grpSp>
    </p:spTree>
    <p:extLst>
      <p:ext uri="{BB962C8B-B14F-4D97-AF65-F5344CB8AC3E}">
        <p14:creationId xmlns:p14="http://schemas.microsoft.com/office/powerpoint/2010/main" val="11271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97EF-F9E0-44D2-8C73-FE14C6167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7DB2B-0BAC-4183-9331-1FE1205E4C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30AE4D-3785-428E-AD18-92CF9CEF116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3D3930-AA33-46AD-AE23-DB7A5D92136D}"/>
              </a:ext>
            </a:extLst>
          </p:cNvPr>
          <p:cNvSpPr>
            <a:spLocks noGrp="1"/>
          </p:cNvSpPr>
          <p:nvPr>
            <p:ph type="dt" sz="half" idx="10"/>
          </p:nvPr>
        </p:nvSpPr>
        <p:spPr/>
        <p:txBody>
          <a:bodyPr/>
          <a:lstStyle/>
          <a:p>
            <a:fld id="{DC3E9E80-1393-4721-9265-63222BA50530}" type="datetime1">
              <a:rPr lang="en-US" smtClean="0"/>
              <a:t>1/25/2021</a:t>
            </a:fld>
            <a:endParaRPr lang="en-US"/>
          </a:p>
        </p:txBody>
      </p:sp>
      <p:sp>
        <p:nvSpPr>
          <p:cNvPr id="6" name="Footer Placeholder 5">
            <a:extLst>
              <a:ext uri="{FF2B5EF4-FFF2-40B4-BE49-F238E27FC236}">
                <a16:creationId xmlns:a16="http://schemas.microsoft.com/office/drawing/2014/main" id="{95A72EF7-0AAF-4A1B-866A-55691FE57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FBBED-29AA-4F3E-BEDB-037BD3BDE9F8}"/>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19216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78FB-FFA5-4F4C-891F-D2EA51451D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60817-B2F6-4107-A7B7-38B701644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3A3489-088D-450E-85B8-C86338AE87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39895-8419-4ED7-A91E-BE44E1E03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A891E7-D3F6-477A-8B4C-1636A94CC2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87B910-67D6-4F3B-88F5-097CF2BFC948}"/>
              </a:ext>
            </a:extLst>
          </p:cNvPr>
          <p:cNvSpPr>
            <a:spLocks noGrp="1"/>
          </p:cNvSpPr>
          <p:nvPr>
            <p:ph type="dt" sz="half" idx="10"/>
          </p:nvPr>
        </p:nvSpPr>
        <p:spPr/>
        <p:txBody>
          <a:bodyPr/>
          <a:lstStyle/>
          <a:p>
            <a:fld id="{C5049FD8-D8E3-498E-B8F1-2DC0B53E9A03}" type="datetime1">
              <a:rPr lang="en-US" smtClean="0"/>
              <a:t>1/25/2021</a:t>
            </a:fld>
            <a:endParaRPr lang="en-US"/>
          </a:p>
        </p:txBody>
      </p:sp>
      <p:sp>
        <p:nvSpPr>
          <p:cNvPr id="8" name="Footer Placeholder 7">
            <a:extLst>
              <a:ext uri="{FF2B5EF4-FFF2-40B4-BE49-F238E27FC236}">
                <a16:creationId xmlns:a16="http://schemas.microsoft.com/office/drawing/2014/main" id="{DB6454A9-5DB6-45D5-87EF-B682C28B26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F9177B-E142-4EC2-B969-E8F5CB868510}"/>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260590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176B-ED0A-44B9-92C1-FF48D7A49C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3C8AC2-E4D2-47B2-B8E2-65C64A5A3446}"/>
              </a:ext>
            </a:extLst>
          </p:cNvPr>
          <p:cNvSpPr>
            <a:spLocks noGrp="1"/>
          </p:cNvSpPr>
          <p:nvPr>
            <p:ph type="dt" sz="half" idx="10"/>
          </p:nvPr>
        </p:nvSpPr>
        <p:spPr/>
        <p:txBody>
          <a:bodyPr/>
          <a:lstStyle/>
          <a:p>
            <a:fld id="{A6A3F936-3671-4B08-95D1-9DD21281B622}" type="datetime1">
              <a:rPr lang="en-US" smtClean="0"/>
              <a:t>1/25/2021</a:t>
            </a:fld>
            <a:endParaRPr lang="en-US"/>
          </a:p>
        </p:txBody>
      </p:sp>
      <p:sp>
        <p:nvSpPr>
          <p:cNvPr id="4" name="Footer Placeholder 3">
            <a:extLst>
              <a:ext uri="{FF2B5EF4-FFF2-40B4-BE49-F238E27FC236}">
                <a16:creationId xmlns:a16="http://schemas.microsoft.com/office/drawing/2014/main" id="{3FD842EF-EDF3-4B77-A0A8-7ED1AB3F9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B32594-53E3-4D0B-B0F9-1ECBE5D5280F}"/>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55466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8DE702-D969-4C38-93F6-6EAFBE960BDE}"/>
              </a:ext>
            </a:extLst>
          </p:cNvPr>
          <p:cNvSpPr>
            <a:spLocks noGrp="1"/>
          </p:cNvSpPr>
          <p:nvPr>
            <p:ph type="dt" sz="half" idx="10"/>
          </p:nvPr>
        </p:nvSpPr>
        <p:spPr/>
        <p:txBody>
          <a:bodyPr/>
          <a:lstStyle/>
          <a:p>
            <a:fld id="{D1509383-719A-450D-BDBE-BC303DBAE820}" type="datetime1">
              <a:rPr lang="en-US" smtClean="0"/>
              <a:t>1/25/2021</a:t>
            </a:fld>
            <a:endParaRPr lang="en-US"/>
          </a:p>
        </p:txBody>
      </p:sp>
      <p:sp>
        <p:nvSpPr>
          <p:cNvPr id="3" name="Footer Placeholder 2">
            <a:extLst>
              <a:ext uri="{FF2B5EF4-FFF2-40B4-BE49-F238E27FC236}">
                <a16:creationId xmlns:a16="http://schemas.microsoft.com/office/drawing/2014/main" id="{38A70CD1-E390-473E-A474-61828EAAFE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9D904-C4E1-4B2D-9B50-C1B359D05845}"/>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78066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488-16F9-414E-8054-DF72D57C2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448ECF-E7F3-4D78-A486-3C4A7621B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C257DF-F696-4E4E-9D4E-3E445B5DC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C54A21-F815-48BE-B367-95A342F82EF1}"/>
              </a:ext>
            </a:extLst>
          </p:cNvPr>
          <p:cNvSpPr>
            <a:spLocks noGrp="1"/>
          </p:cNvSpPr>
          <p:nvPr>
            <p:ph type="dt" sz="half" idx="10"/>
          </p:nvPr>
        </p:nvSpPr>
        <p:spPr/>
        <p:txBody>
          <a:bodyPr/>
          <a:lstStyle/>
          <a:p>
            <a:fld id="{252BCE7C-2A79-48C0-A396-F1BC9CE3B8D7}" type="datetime1">
              <a:rPr lang="en-US" smtClean="0"/>
              <a:t>1/25/2021</a:t>
            </a:fld>
            <a:endParaRPr lang="en-US"/>
          </a:p>
        </p:txBody>
      </p:sp>
      <p:sp>
        <p:nvSpPr>
          <p:cNvPr id="6" name="Footer Placeholder 5">
            <a:extLst>
              <a:ext uri="{FF2B5EF4-FFF2-40B4-BE49-F238E27FC236}">
                <a16:creationId xmlns:a16="http://schemas.microsoft.com/office/drawing/2014/main" id="{EF753B6B-89F2-4CA3-BB8D-D05A8B7E9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AF5FC-3A64-4C26-9A0B-79C33E243FCE}"/>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413315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B683-DF59-44C5-A520-14468BFE4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78ADF8-C628-4865-8D81-4AE3EF918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FE54C-A8EB-4F66-8F39-590799726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6E808D-625F-493F-9E6C-B268F3A769F0}"/>
              </a:ext>
            </a:extLst>
          </p:cNvPr>
          <p:cNvSpPr>
            <a:spLocks noGrp="1"/>
          </p:cNvSpPr>
          <p:nvPr>
            <p:ph type="dt" sz="half" idx="10"/>
          </p:nvPr>
        </p:nvSpPr>
        <p:spPr/>
        <p:txBody>
          <a:bodyPr/>
          <a:lstStyle/>
          <a:p>
            <a:fld id="{DBCCB7F5-F5FA-4699-AE2B-2ED92AE6DF0B}" type="datetime1">
              <a:rPr lang="en-US" smtClean="0"/>
              <a:t>1/25/2021</a:t>
            </a:fld>
            <a:endParaRPr lang="en-US"/>
          </a:p>
        </p:txBody>
      </p:sp>
      <p:sp>
        <p:nvSpPr>
          <p:cNvPr id="6" name="Footer Placeholder 5">
            <a:extLst>
              <a:ext uri="{FF2B5EF4-FFF2-40B4-BE49-F238E27FC236}">
                <a16:creationId xmlns:a16="http://schemas.microsoft.com/office/drawing/2014/main" id="{DA5FAF12-98FD-4AE2-B41C-B6437A957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78D8B6-CFDC-4285-A8A7-08F549486F5F}"/>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4965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9D66C1-3BEC-4C34-BD47-197BF4847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BB9B6-E867-43C2-8481-624EEE1B9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1DF0A-1137-4590-8999-CC95200750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89A4F-84AB-42EF-87AE-CC9BC29CDA30}" type="datetime1">
              <a:rPr lang="en-US" smtClean="0"/>
              <a:t>1/25/2021</a:t>
            </a:fld>
            <a:endParaRPr lang="en-US"/>
          </a:p>
        </p:txBody>
      </p:sp>
      <p:sp>
        <p:nvSpPr>
          <p:cNvPr id="5" name="Footer Placeholder 4">
            <a:extLst>
              <a:ext uri="{FF2B5EF4-FFF2-40B4-BE49-F238E27FC236}">
                <a16:creationId xmlns:a16="http://schemas.microsoft.com/office/drawing/2014/main" id="{06BB2013-1A30-4B0F-A553-FDD2BB6B8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FDD03-43AB-4C5B-96EE-7F1140CE6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5AE55-B5F4-483D-AEFF-E8059F5502F5}" type="slidenum">
              <a:rPr lang="en-US" smtClean="0"/>
              <a:t>‹#›</a:t>
            </a:fld>
            <a:endParaRPr lang="en-US"/>
          </a:p>
        </p:txBody>
      </p:sp>
    </p:spTree>
    <p:extLst>
      <p:ext uri="{BB962C8B-B14F-4D97-AF65-F5344CB8AC3E}">
        <p14:creationId xmlns:p14="http://schemas.microsoft.com/office/powerpoint/2010/main" val="275669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fif"/><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ran.r-project.org/web/packages/tidyr/vignettes/tidy-data.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F89-EA55-4611-9E64-47DC3DBE63CD}"/>
              </a:ext>
            </a:extLst>
          </p:cNvPr>
          <p:cNvSpPr>
            <a:spLocks noGrp="1"/>
          </p:cNvSpPr>
          <p:nvPr>
            <p:ph type="ctrTitle"/>
          </p:nvPr>
        </p:nvSpPr>
        <p:spPr>
          <a:xfrm>
            <a:off x="4053840" y="838058"/>
            <a:ext cx="7284720" cy="1539453"/>
          </a:xfrm>
        </p:spPr>
        <p:txBody>
          <a:bodyPr>
            <a:normAutofit fontScale="90000"/>
          </a:bodyPr>
          <a:lstStyle/>
          <a:p>
            <a:pPr algn="r"/>
            <a:r>
              <a:rPr lang="en-US" sz="8800" b="1" dirty="0"/>
              <a:t>The Basics of R</a:t>
            </a:r>
            <a:br>
              <a:rPr lang="en-US" sz="8800" b="1" dirty="0"/>
            </a:br>
            <a:r>
              <a:rPr lang="en-US" sz="5300" b="1" dirty="0"/>
              <a:t>Day 1 – Basic Functions</a:t>
            </a:r>
            <a:endParaRPr lang="en-US" sz="8800" b="1" dirty="0"/>
          </a:p>
        </p:txBody>
      </p:sp>
      <p:pic>
        <p:nvPicPr>
          <p:cNvPr id="6" name="Picture 5" descr="A close up of a sign&#10;&#10;Description automatically generated">
            <a:extLst>
              <a:ext uri="{FF2B5EF4-FFF2-40B4-BE49-F238E27FC236}">
                <a16:creationId xmlns:a16="http://schemas.microsoft.com/office/drawing/2014/main" id="{86B3A62E-9E01-4C06-9958-864CB3F6ED81}"/>
              </a:ext>
            </a:extLst>
          </p:cNvPr>
          <p:cNvPicPr>
            <a:picLocks noChangeAspect="1"/>
          </p:cNvPicPr>
          <p:nvPr/>
        </p:nvPicPr>
        <p:blipFill rotWithShape="1">
          <a:blip r:embed="rId2">
            <a:extLst>
              <a:ext uri="{28A0092B-C50C-407E-A947-70E740481C1C}">
                <a14:useLocalDpi xmlns:a14="http://schemas.microsoft.com/office/drawing/2010/main" val="0"/>
              </a:ext>
            </a:extLst>
          </a:blip>
          <a:srcRect l="7087" t="11647" r="63578"/>
          <a:stretch/>
        </p:blipFill>
        <p:spPr>
          <a:xfrm>
            <a:off x="0" y="0"/>
            <a:ext cx="3180080" cy="3363439"/>
          </a:xfrm>
          <a:prstGeom prst="rect">
            <a:avLst/>
          </a:prstGeom>
        </p:spPr>
      </p:pic>
      <p:pic>
        <p:nvPicPr>
          <p:cNvPr id="8" name="Content Placeholder 6" descr="A close up of a sign&#10;&#10;Description automatically generated">
            <a:extLst>
              <a:ext uri="{FF2B5EF4-FFF2-40B4-BE49-F238E27FC236}">
                <a16:creationId xmlns:a16="http://schemas.microsoft.com/office/drawing/2014/main" id="{54E85C43-0878-4A90-9B97-8C785469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545" y="4258363"/>
            <a:ext cx="4612292" cy="2660936"/>
          </a:xfrm>
          <a:prstGeom prst="rect">
            <a:avLst/>
          </a:prstGeom>
        </p:spPr>
      </p:pic>
      <p:sp>
        <p:nvSpPr>
          <p:cNvPr id="9" name="TextBox 8">
            <a:extLst>
              <a:ext uri="{FF2B5EF4-FFF2-40B4-BE49-F238E27FC236}">
                <a16:creationId xmlns:a16="http://schemas.microsoft.com/office/drawing/2014/main" id="{C9A221B6-A8E0-47A3-A952-EB32777556C2}"/>
              </a:ext>
            </a:extLst>
          </p:cNvPr>
          <p:cNvSpPr txBox="1"/>
          <p:nvPr/>
        </p:nvSpPr>
        <p:spPr>
          <a:xfrm>
            <a:off x="2738120" y="5261394"/>
            <a:ext cx="6715760" cy="1200329"/>
          </a:xfrm>
          <a:prstGeom prst="rect">
            <a:avLst/>
          </a:prstGeom>
          <a:noFill/>
        </p:spPr>
        <p:txBody>
          <a:bodyPr wrap="square" rtlCol="0">
            <a:spAutoFit/>
          </a:bodyPr>
          <a:lstStyle/>
          <a:p>
            <a:pPr algn="ctr"/>
            <a:r>
              <a:rPr lang="en-US" sz="2400" dirty="0"/>
              <a:t>January 2021</a:t>
            </a:r>
          </a:p>
          <a:p>
            <a:pPr algn="ctr"/>
            <a:r>
              <a:rPr lang="en-US" sz="2400" dirty="0"/>
              <a:t>Instructor: Justin Priest</a:t>
            </a:r>
          </a:p>
          <a:p>
            <a:pPr algn="ctr"/>
            <a:r>
              <a:rPr lang="en-US" sz="2400" dirty="0"/>
              <a:t>https://github.com/justinpriest/R_Intro_ADFG/</a:t>
            </a:r>
          </a:p>
        </p:txBody>
      </p:sp>
      <p:cxnSp>
        <p:nvCxnSpPr>
          <p:cNvPr id="11" name="Straight Connector 10">
            <a:extLst>
              <a:ext uri="{FF2B5EF4-FFF2-40B4-BE49-F238E27FC236}">
                <a16:creationId xmlns:a16="http://schemas.microsoft.com/office/drawing/2014/main" id="{A39C5655-1916-425D-ADCA-B9FDA91B9C31}"/>
              </a:ext>
            </a:extLst>
          </p:cNvPr>
          <p:cNvCxnSpPr/>
          <p:nvPr/>
        </p:nvCxnSpPr>
        <p:spPr>
          <a:xfrm>
            <a:off x="6085840" y="2494280"/>
            <a:ext cx="52527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FB9D6B2D-CD1B-4A45-B873-DDA8F8BD352D}"/>
              </a:ext>
            </a:extLst>
          </p:cNvPr>
          <p:cNvSpPr txBox="1">
            <a:spLocks/>
          </p:cNvSpPr>
          <p:nvPr/>
        </p:nvSpPr>
        <p:spPr>
          <a:xfrm>
            <a:off x="4165600" y="2856328"/>
            <a:ext cx="7172960" cy="14191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800" dirty="0"/>
              <a:t>An Introduction to the R Programming Language for ADF&amp;G Fishery Biologists</a:t>
            </a:r>
          </a:p>
        </p:txBody>
      </p:sp>
    </p:spTree>
    <p:extLst>
      <p:ext uri="{BB962C8B-B14F-4D97-AF65-F5344CB8AC3E}">
        <p14:creationId xmlns:p14="http://schemas.microsoft.com/office/powerpoint/2010/main" val="172149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1E6-33F4-4207-8704-960A0C703911}"/>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1CABC467-47C7-41CB-A9DE-DF80FD1FA883}"/>
              </a:ext>
            </a:extLst>
          </p:cNvPr>
          <p:cNvSpPr>
            <a:spLocks noGrp="1"/>
          </p:cNvSpPr>
          <p:nvPr>
            <p:ph idx="1"/>
          </p:nvPr>
        </p:nvSpPr>
        <p:spPr>
          <a:xfrm>
            <a:off x="435935" y="1825625"/>
            <a:ext cx="5527985" cy="4846906"/>
          </a:xfrm>
        </p:spPr>
        <p:txBody>
          <a:bodyPr/>
          <a:lstStyle/>
          <a:p>
            <a:r>
              <a:rPr lang="en-US" dirty="0"/>
              <a:t>Create publication quality figures!</a:t>
            </a:r>
          </a:p>
          <a:p>
            <a:pPr>
              <a:spcBef>
                <a:spcPts val="2400"/>
              </a:spcBef>
            </a:pPr>
            <a:r>
              <a:rPr lang="en-US" dirty="0"/>
              <a:t>Allows for reproducible research</a:t>
            </a:r>
          </a:p>
          <a:p>
            <a:pPr lvl="1"/>
            <a:r>
              <a:rPr lang="en-US" dirty="0"/>
              <a:t>“Saves” all your steps in a file</a:t>
            </a:r>
          </a:p>
          <a:p>
            <a:pPr>
              <a:spcBef>
                <a:spcPts val="2400"/>
              </a:spcBef>
            </a:pPr>
            <a:r>
              <a:rPr lang="en-US" dirty="0"/>
              <a:t>Easily automate steps you often do</a:t>
            </a:r>
          </a:p>
          <a:p>
            <a:pPr lvl="1"/>
            <a:r>
              <a:rPr lang="en-US" dirty="0"/>
              <a:t>E.g., data import from </a:t>
            </a:r>
            <a:r>
              <a:rPr lang="en-US" dirty="0" err="1"/>
              <a:t>OceanAK</a:t>
            </a:r>
            <a:endParaRPr lang="en-US" dirty="0"/>
          </a:p>
          <a:p>
            <a:pPr lvl="1"/>
            <a:r>
              <a:rPr lang="en-US" dirty="0"/>
              <a:t>QA/</a:t>
            </a:r>
            <a:r>
              <a:rPr lang="en-US" dirty="0" err="1"/>
              <a:t>QC’ing</a:t>
            </a:r>
            <a:r>
              <a:rPr lang="en-US" dirty="0"/>
              <a:t> of data</a:t>
            </a:r>
          </a:p>
          <a:p>
            <a:pPr>
              <a:spcBef>
                <a:spcPts val="2400"/>
              </a:spcBef>
            </a:pPr>
            <a:r>
              <a:rPr lang="en-US" dirty="0"/>
              <a:t>High-powered statistical modeling is quite straightforward</a:t>
            </a:r>
          </a:p>
        </p:txBody>
      </p:sp>
      <p:sp>
        <p:nvSpPr>
          <p:cNvPr id="4" name="Slide Number Placeholder 3">
            <a:extLst>
              <a:ext uri="{FF2B5EF4-FFF2-40B4-BE49-F238E27FC236}">
                <a16:creationId xmlns:a16="http://schemas.microsoft.com/office/drawing/2014/main" id="{3EF205E1-59FC-43D8-BE11-2C2777D8944A}"/>
              </a:ext>
            </a:extLst>
          </p:cNvPr>
          <p:cNvSpPr>
            <a:spLocks noGrp="1"/>
          </p:cNvSpPr>
          <p:nvPr>
            <p:ph type="sldNum" sz="quarter" idx="12"/>
          </p:nvPr>
        </p:nvSpPr>
        <p:spPr/>
        <p:txBody>
          <a:bodyPr/>
          <a:lstStyle/>
          <a:p>
            <a:fld id="{6D95AE55-B5F4-483D-AEFF-E8059F5502F5}" type="slidenum">
              <a:rPr lang="en-US" smtClean="0"/>
              <a:t>10</a:t>
            </a:fld>
            <a:endParaRPr lang="en-US"/>
          </a:p>
        </p:txBody>
      </p:sp>
      <p:pic>
        <p:nvPicPr>
          <p:cNvPr id="15" name="Picture 14">
            <a:extLst>
              <a:ext uri="{FF2B5EF4-FFF2-40B4-BE49-F238E27FC236}">
                <a16:creationId xmlns:a16="http://schemas.microsoft.com/office/drawing/2014/main" id="{3FFAFC3F-14DA-4C14-BD3B-9821FEFFB1F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1349" y="1545449"/>
            <a:ext cx="5650651" cy="3767101"/>
          </a:xfrm>
          <a:prstGeom prst="rect">
            <a:avLst/>
          </a:prstGeom>
          <a:noFill/>
          <a:ln>
            <a:noFill/>
          </a:ln>
        </p:spPr>
      </p:pic>
    </p:spTree>
    <p:extLst>
      <p:ext uri="{BB962C8B-B14F-4D97-AF65-F5344CB8AC3E}">
        <p14:creationId xmlns:p14="http://schemas.microsoft.com/office/powerpoint/2010/main" val="3270629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CBFD-F861-4530-AD73-11C0301D6546}"/>
              </a:ext>
            </a:extLst>
          </p:cNvPr>
          <p:cNvSpPr>
            <a:spLocks noGrp="1"/>
          </p:cNvSpPr>
          <p:nvPr>
            <p:ph type="title"/>
          </p:nvPr>
        </p:nvSpPr>
        <p:spPr/>
        <p:txBody>
          <a:bodyPr/>
          <a:lstStyle/>
          <a:p>
            <a:r>
              <a:rPr lang="en-US" dirty="0"/>
              <a:t>Why Use R?</a:t>
            </a:r>
          </a:p>
        </p:txBody>
      </p:sp>
      <p:sp>
        <p:nvSpPr>
          <p:cNvPr id="4" name="Slide Number Placeholder 3">
            <a:extLst>
              <a:ext uri="{FF2B5EF4-FFF2-40B4-BE49-F238E27FC236}">
                <a16:creationId xmlns:a16="http://schemas.microsoft.com/office/drawing/2014/main" id="{BD2AF579-E294-48A4-9B06-BD36085686E0}"/>
              </a:ext>
            </a:extLst>
          </p:cNvPr>
          <p:cNvSpPr>
            <a:spLocks noGrp="1"/>
          </p:cNvSpPr>
          <p:nvPr>
            <p:ph type="sldNum" sz="quarter" idx="12"/>
          </p:nvPr>
        </p:nvSpPr>
        <p:spPr/>
        <p:txBody>
          <a:bodyPr/>
          <a:lstStyle/>
          <a:p>
            <a:fld id="{6D95AE55-B5F4-483D-AEFF-E8059F5502F5}" type="slidenum">
              <a:rPr lang="en-US" smtClean="0"/>
              <a:t>11</a:t>
            </a:fld>
            <a:endParaRPr lang="en-US"/>
          </a:p>
        </p:txBody>
      </p:sp>
      <p:pic>
        <p:nvPicPr>
          <p:cNvPr id="5" name="Picture 8">
            <a:extLst>
              <a:ext uri="{FF2B5EF4-FFF2-40B4-BE49-F238E27FC236}">
                <a16:creationId xmlns:a16="http://schemas.microsoft.com/office/drawing/2014/main" id="{0A2FB8F1-8710-4B1F-B700-50D12D6DE82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9490" y="1632135"/>
            <a:ext cx="9643434" cy="48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31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CBFD-F861-4530-AD73-11C0301D6546}"/>
              </a:ext>
            </a:extLst>
          </p:cNvPr>
          <p:cNvSpPr>
            <a:spLocks noGrp="1"/>
          </p:cNvSpPr>
          <p:nvPr>
            <p:ph type="title"/>
          </p:nvPr>
        </p:nvSpPr>
        <p:spPr/>
        <p:txBody>
          <a:bodyPr/>
          <a:lstStyle/>
          <a:p>
            <a:r>
              <a:rPr lang="en-US" dirty="0"/>
              <a:t>Why Use R?</a:t>
            </a:r>
          </a:p>
        </p:txBody>
      </p:sp>
      <p:sp>
        <p:nvSpPr>
          <p:cNvPr id="4" name="Slide Number Placeholder 3">
            <a:extLst>
              <a:ext uri="{FF2B5EF4-FFF2-40B4-BE49-F238E27FC236}">
                <a16:creationId xmlns:a16="http://schemas.microsoft.com/office/drawing/2014/main" id="{BD2AF579-E294-48A4-9B06-BD36085686E0}"/>
              </a:ext>
            </a:extLst>
          </p:cNvPr>
          <p:cNvSpPr>
            <a:spLocks noGrp="1"/>
          </p:cNvSpPr>
          <p:nvPr>
            <p:ph type="sldNum" sz="quarter" idx="12"/>
          </p:nvPr>
        </p:nvSpPr>
        <p:spPr/>
        <p:txBody>
          <a:bodyPr/>
          <a:lstStyle/>
          <a:p>
            <a:fld id="{6D95AE55-B5F4-483D-AEFF-E8059F5502F5}" type="slidenum">
              <a:rPr lang="en-US" smtClean="0"/>
              <a:t>12</a:t>
            </a:fld>
            <a:endParaRPr lang="en-US"/>
          </a:p>
        </p:txBody>
      </p:sp>
      <p:sp>
        <p:nvSpPr>
          <p:cNvPr id="3" name="Content Placeholder 2">
            <a:extLst>
              <a:ext uri="{FF2B5EF4-FFF2-40B4-BE49-F238E27FC236}">
                <a16:creationId xmlns:a16="http://schemas.microsoft.com/office/drawing/2014/main" id="{8D5191C8-AF32-481B-B68B-7840DBBB2026}"/>
              </a:ext>
            </a:extLst>
          </p:cNvPr>
          <p:cNvSpPr>
            <a:spLocks noGrp="1"/>
          </p:cNvSpPr>
          <p:nvPr>
            <p:ph idx="1"/>
          </p:nvPr>
        </p:nvSpPr>
        <p:spPr>
          <a:xfrm>
            <a:off x="297712" y="1825625"/>
            <a:ext cx="5555528" cy="4351338"/>
          </a:xfrm>
        </p:spPr>
        <p:txBody>
          <a:bodyPr>
            <a:normAutofit lnSpcReduction="10000"/>
          </a:bodyPr>
          <a:lstStyle/>
          <a:p>
            <a:r>
              <a:rPr lang="en-US" dirty="0"/>
              <a:t>Relatively simple to learn</a:t>
            </a:r>
            <a:endParaRPr lang="en-US" sz="1200" dirty="0"/>
          </a:p>
          <a:p>
            <a:endParaRPr lang="en-US" dirty="0"/>
          </a:p>
          <a:p>
            <a:r>
              <a:rPr lang="en-US" dirty="0"/>
              <a:t>Constant advances &amp; evolving features due to:</a:t>
            </a:r>
          </a:p>
          <a:p>
            <a:pPr lvl="1"/>
            <a:r>
              <a:rPr lang="en-US" dirty="0"/>
              <a:t>Open-source</a:t>
            </a:r>
          </a:p>
          <a:p>
            <a:pPr lvl="1"/>
            <a:r>
              <a:rPr lang="en-US" dirty="0"/>
              <a:t>Modular design </a:t>
            </a:r>
          </a:p>
          <a:p>
            <a:pPr lvl="1"/>
            <a:r>
              <a:rPr lang="en-US" dirty="0"/>
              <a:t>Active community</a:t>
            </a:r>
            <a:endParaRPr lang="en-US" sz="800" dirty="0"/>
          </a:p>
          <a:p>
            <a:endParaRPr lang="en-US" dirty="0"/>
          </a:p>
          <a:p>
            <a:r>
              <a:rPr lang="en-US" dirty="0"/>
              <a:t>Online community is very friendly, helpful, and diverse!</a:t>
            </a:r>
          </a:p>
          <a:p>
            <a:endParaRPr lang="en-US" dirty="0"/>
          </a:p>
        </p:txBody>
      </p:sp>
      <p:pic>
        <p:nvPicPr>
          <p:cNvPr id="7" name="Picture 6">
            <a:extLst>
              <a:ext uri="{FF2B5EF4-FFF2-40B4-BE49-F238E27FC236}">
                <a16:creationId xmlns:a16="http://schemas.microsoft.com/office/drawing/2014/main" id="{392D2908-6659-4195-A141-D9738E8951E5}"/>
              </a:ext>
            </a:extLst>
          </p:cNvPr>
          <p:cNvPicPr>
            <a:picLocks noChangeAspect="1"/>
          </p:cNvPicPr>
          <p:nvPr/>
        </p:nvPicPr>
        <p:blipFill>
          <a:blip r:embed="rId3"/>
          <a:stretch>
            <a:fillRect/>
          </a:stretch>
        </p:blipFill>
        <p:spPr>
          <a:xfrm>
            <a:off x="6338762" y="2996952"/>
            <a:ext cx="4692760" cy="3675579"/>
          </a:xfrm>
          <a:prstGeom prst="rect">
            <a:avLst/>
          </a:prstGeom>
          <a:ln w="12700">
            <a:solidFill>
              <a:schemeClr val="tx1"/>
            </a:solidFill>
          </a:ln>
        </p:spPr>
      </p:pic>
      <p:pic>
        <p:nvPicPr>
          <p:cNvPr id="6" name="Picture 5" descr="Logo&#10;&#10;Description automatically generated">
            <a:extLst>
              <a:ext uri="{FF2B5EF4-FFF2-40B4-BE49-F238E27FC236}">
                <a16:creationId xmlns:a16="http://schemas.microsoft.com/office/drawing/2014/main" id="{ECE52933-3A0B-4B3F-A400-8B63785B3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240" y="1413145"/>
            <a:ext cx="6121678" cy="1458999"/>
          </a:xfrm>
          <a:prstGeom prst="rect">
            <a:avLst/>
          </a:prstGeom>
        </p:spPr>
      </p:pic>
    </p:spTree>
    <p:extLst>
      <p:ext uri="{BB962C8B-B14F-4D97-AF65-F5344CB8AC3E}">
        <p14:creationId xmlns:p14="http://schemas.microsoft.com/office/powerpoint/2010/main" val="204679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68EA-C464-4271-906E-5FBF1A0910E3}"/>
              </a:ext>
            </a:extLst>
          </p:cNvPr>
          <p:cNvSpPr>
            <a:spLocks noGrp="1"/>
          </p:cNvSpPr>
          <p:nvPr>
            <p:ph type="title"/>
          </p:nvPr>
        </p:nvSpPr>
        <p:spPr/>
        <p:txBody>
          <a:bodyPr/>
          <a:lstStyle/>
          <a:p>
            <a:r>
              <a:rPr lang="en-US" b="1" dirty="0"/>
              <a:t>When to Use R</a:t>
            </a:r>
            <a:endParaRPr lang="en-US" dirty="0"/>
          </a:p>
        </p:txBody>
      </p:sp>
      <p:sp>
        <p:nvSpPr>
          <p:cNvPr id="6" name="Slide Number Placeholder 5">
            <a:extLst>
              <a:ext uri="{FF2B5EF4-FFF2-40B4-BE49-F238E27FC236}">
                <a16:creationId xmlns:a16="http://schemas.microsoft.com/office/drawing/2014/main" id="{99C927B5-95ED-4452-8066-0694FE00BC41}"/>
              </a:ext>
            </a:extLst>
          </p:cNvPr>
          <p:cNvSpPr>
            <a:spLocks noGrp="1"/>
          </p:cNvSpPr>
          <p:nvPr>
            <p:ph type="sldNum" sz="quarter" idx="12"/>
          </p:nvPr>
        </p:nvSpPr>
        <p:spPr/>
        <p:txBody>
          <a:bodyPr/>
          <a:lstStyle/>
          <a:p>
            <a:fld id="{6D95AE55-B5F4-483D-AEFF-E8059F5502F5}" type="slidenum">
              <a:rPr lang="en-US" smtClean="0"/>
              <a:t>13</a:t>
            </a:fld>
            <a:endParaRPr lang="en-US"/>
          </a:p>
        </p:txBody>
      </p:sp>
      <p:grpSp>
        <p:nvGrpSpPr>
          <p:cNvPr id="15" name="Group 14">
            <a:extLst>
              <a:ext uri="{FF2B5EF4-FFF2-40B4-BE49-F238E27FC236}">
                <a16:creationId xmlns:a16="http://schemas.microsoft.com/office/drawing/2014/main" id="{1CF96A86-BC4B-4510-A623-782A95E4999A}"/>
              </a:ext>
            </a:extLst>
          </p:cNvPr>
          <p:cNvGrpSpPr/>
          <p:nvPr/>
        </p:nvGrpSpPr>
        <p:grpSpPr>
          <a:xfrm>
            <a:off x="511119" y="1817095"/>
            <a:ext cx="5068459" cy="4394221"/>
            <a:chOff x="492369" y="2230514"/>
            <a:chExt cx="5068459" cy="4394221"/>
          </a:xfrm>
        </p:grpSpPr>
        <p:sp>
          <p:nvSpPr>
            <p:cNvPr id="11" name="Rectangle: Rounded Corners 10">
              <a:extLst>
                <a:ext uri="{FF2B5EF4-FFF2-40B4-BE49-F238E27FC236}">
                  <a16:creationId xmlns:a16="http://schemas.microsoft.com/office/drawing/2014/main" id="{FD2E315C-27A5-4A9C-874B-16B9B55D4716}"/>
                </a:ext>
              </a:extLst>
            </p:cNvPr>
            <p:cNvSpPr/>
            <p:nvPr/>
          </p:nvSpPr>
          <p:spPr>
            <a:xfrm>
              <a:off x="492369" y="2230514"/>
              <a:ext cx="5068459" cy="4394221"/>
            </a:xfrm>
            <a:prstGeom prst="roundRect">
              <a:avLst>
                <a:gd name="adj" fmla="val 7063"/>
              </a:avLst>
            </a:prstGeom>
            <a:solidFill>
              <a:srgbClr val="A9ED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5E67C9AA-11EA-4292-8B99-F0889AC41F2A}"/>
                </a:ext>
              </a:extLst>
            </p:cNvPr>
            <p:cNvSpPr txBox="1">
              <a:spLocks/>
            </p:cNvSpPr>
            <p:nvPr/>
          </p:nvSpPr>
          <p:spPr>
            <a:xfrm>
              <a:off x="595424" y="2441749"/>
              <a:ext cx="4862986" cy="4182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USE R</a:t>
              </a:r>
            </a:p>
            <a:p>
              <a:r>
                <a:rPr lang="en-US" dirty="0"/>
                <a:t>You need modeling or any other statistics done. </a:t>
              </a:r>
            </a:p>
            <a:p>
              <a:r>
                <a:rPr lang="en-US" dirty="0"/>
                <a:t>You will make a complex figure not possible in Excel. </a:t>
              </a:r>
            </a:p>
            <a:p>
              <a:r>
                <a:rPr lang="en-US" dirty="0"/>
                <a:t>You will be updating the figure many times in the future. </a:t>
              </a:r>
            </a:p>
            <a:p>
              <a:r>
                <a:rPr lang="en-US" dirty="0"/>
                <a:t>You will be working with biometricians. </a:t>
              </a:r>
            </a:p>
          </p:txBody>
        </p:sp>
        <p:pic>
          <p:nvPicPr>
            <p:cNvPr id="8" name="Graphic 7" descr="Smiling face outline with solid fill">
              <a:extLst>
                <a:ext uri="{FF2B5EF4-FFF2-40B4-BE49-F238E27FC236}">
                  <a16:creationId xmlns:a16="http://schemas.microsoft.com/office/drawing/2014/main" id="{BD0F851D-2BE6-4863-BC3D-BF89142A48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094" y="2230514"/>
              <a:ext cx="914400" cy="914400"/>
            </a:xfrm>
            <a:prstGeom prst="rect">
              <a:avLst/>
            </a:prstGeom>
          </p:spPr>
        </p:pic>
      </p:grpSp>
      <p:grpSp>
        <p:nvGrpSpPr>
          <p:cNvPr id="16" name="Group 15">
            <a:extLst>
              <a:ext uri="{FF2B5EF4-FFF2-40B4-BE49-F238E27FC236}">
                <a16:creationId xmlns:a16="http://schemas.microsoft.com/office/drawing/2014/main" id="{021A1060-0F66-48B0-92E5-8F1BF76CB420}"/>
              </a:ext>
            </a:extLst>
          </p:cNvPr>
          <p:cNvGrpSpPr/>
          <p:nvPr/>
        </p:nvGrpSpPr>
        <p:grpSpPr>
          <a:xfrm>
            <a:off x="6612421" y="1811397"/>
            <a:ext cx="5068460" cy="4146700"/>
            <a:chOff x="6285340" y="2230514"/>
            <a:chExt cx="5068460" cy="4146700"/>
          </a:xfrm>
        </p:grpSpPr>
        <p:sp>
          <p:nvSpPr>
            <p:cNvPr id="12" name="Rectangle: Rounded Corners 11">
              <a:extLst>
                <a:ext uri="{FF2B5EF4-FFF2-40B4-BE49-F238E27FC236}">
                  <a16:creationId xmlns:a16="http://schemas.microsoft.com/office/drawing/2014/main" id="{568E3A07-0467-4AFD-9B6F-777EB37F5415}"/>
                </a:ext>
              </a:extLst>
            </p:cNvPr>
            <p:cNvSpPr/>
            <p:nvPr/>
          </p:nvSpPr>
          <p:spPr>
            <a:xfrm>
              <a:off x="6285340" y="2230514"/>
              <a:ext cx="5068459" cy="3567385"/>
            </a:xfrm>
            <a:prstGeom prst="roundRect">
              <a:avLst>
                <a:gd name="adj" fmla="val 7063"/>
              </a:avLst>
            </a:prstGeom>
            <a:solidFill>
              <a:srgbClr val="F3D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CEC14A26-30BD-4B21-BDFC-DEC8B20C6312}"/>
                </a:ext>
              </a:extLst>
            </p:cNvPr>
            <p:cNvSpPr txBox="1">
              <a:spLocks/>
            </p:cNvSpPr>
            <p:nvPr/>
          </p:nvSpPr>
          <p:spPr>
            <a:xfrm>
              <a:off x="6388396" y="2441749"/>
              <a:ext cx="4965404" cy="3935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DON’T USE R</a:t>
              </a:r>
            </a:p>
            <a:p>
              <a:r>
                <a:rPr lang="en-US" dirty="0"/>
                <a:t>You are making a figure that will never be updated. </a:t>
              </a:r>
            </a:p>
            <a:p>
              <a:r>
                <a:rPr lang="en-US" dirty="0"/>
                <a:t>You are doing extremely quick analysis. </a:t>
              </a:r>
            </a:p>
            <a:p>
              <a:r>
                <a:rPr lang="en-US" dirty="0"/>
                <a:t>Time is of the essence. </a:t>
              </a:r>
            </a:p>
            <a:p>
              <a:endParaRPr lang="en-US" dirty="0"/>
            </a:p>
          </p:txBody>
        </p:sp>
        <p:pic>
          <p:nvPicPr>
            <p:cNvPr id="10" name="Graphic 9" descr="Sad face outline with solid fill">
              <a:extLst>
                <a:ext uri="{FF2B5EF4-FFF2-40B4-BE49-F238E27FC236}">
                  <a16:creationId xmlns:a16="http://schemas.microsoft.com/office/drawing/2014/main" id="{05E827A7-05C6-4F76-8B0B-87D0C2FBF4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2200" y="2230514"/>
              <a:ext cx="914400" cy="914400"/>
            </a:xfrm>
            <a:prstGeom prst="rect">
              <a:avLst/>
            </a:prstGeom>
          </p:spPr>
        </p:pic>
      </p:grpSp>
    </p:spTree>
    <p:extLst>
      <p:ext uri="{BB962C8B-B14F-4D97-AF65-F5344CB8AC3E}">
        <p14:creationId xmlns:p14="http://schemas.microsoft.com/office/powerpoint/2010/main" val="5782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60C5-C92D-4671-A2C1-19E8D02906D7}"/>
              </a:ext>
            </a:extLst>
          </p:cNvPr>
          <p:cNvSpPr>
            <a:spLocks noGrp="1"/>
          </p:cNvSpPr>
          <p:nvPr>
            <p:ph type="title"/>
          </p:nvPr>
        </p:nvSpPr>
        <p:spPr/>
        <p:txBody>
          <a:bodyPr/>
          <a:lstStyle/>
          <a:p>
            <a:r>
              <a:rPr lang="en-US" dirty="0"/>
              <a:t>R vs RStudio</a:t>
            </a:r>
          </a:p>
        </p:txBody>
      </p:sp>
      <p:sp>
        <p:nvSpPr>
          <p:cNvPr id="3" name="Content Placeholder 2">
            <a:extLst>
              <a:ext uri="{FF2B5EF4-FFF2-40B4-BE49-F238E27FC236}">
                <a16:creationId xmlns:a16="http://schemas.microsoft.com/office/drawing/2014/main" id="{6150083D-9FE7-42F9-9E34-20808E457C54}"/>
              </a:ext>
            </a:extLst>
          </p:cNvPr>
          <p:cNvSpPr>
            <a:spLocks noGrp="1"/>
          </p:cNvSpPr>
          <p:nvPr>
            <p:ph idx="1"/>
          </p:nvPr>
        </p:nvSpPr>
        <p:spPr>
          <a:xfrm>
            <a:off x="457200" y="1583684"/>
            <a:ext cx="9873343" cy="4772967"/>
          </a:xfrm>
        </p:spPr>
        <p:txBody>
          <a:bodyPr>
            <a:normAutofit/>
          </a:bodyPr>
          <a:lstStyle/>
          <a:p>
            <a:pPr marL="0" indent="0">
              <a:buNone/>
            </a:pPr>
            <a:r>
              <a:rPr lang="en-US" b="1" i="1" dirty="0"/>
              <a:t>What is the difference between R (AKA “R Project”) and RStudio? </a:t>
            </a:r>
          </a:p>
          <a:p>
            <a:r>
              <a:rPr lang="en-US" dirty="0"/>
              <a:t>RStudio requires R to run in the background</a:t>
            </a:r>
          </a:p>
          <a:p>
            <a:pPr lvl="1"/>
            <a:r>
              <a:rPr lang="en-US" dirty="0"/>
              <a:t>R is the engine, RStudio is the rest of the car</a:t>
            </a:r>
          </a:p>
          <a:p>
            <a:endParaRPr lang="en-US" dirty="0"/>
          </a:p>
          <a:p>
            <a:r>
              <a:rPr lang="en-US" dirty="0"/>
              <a:t>Think of R as notepad and RStudio as MS Word. </a:t>
            </a:r>
          </a:p>
          <a:p>
            <a:pPr lvl="1"/>
            <a:r>
              <a:rPr lang="en-US" dirty="0"/>
              <a:t>More powerful features and is much more user friendly</a:t>
            </a:r>
          </a:p>
          <a:p>
            <a:pPr lvl="1"/>
            <a:endParaRPr lang="en-US" dirty="0"/>
          </a:p>
          <a:p>
            <a:r>
              <a:rPr lang="en-US" dirty="0"/>
              <a:t>From now on, pretty much only open RStudio</a:t>
            </a:r>
          </a:p>
          <a:p>
            <a:pPr lvl="1"/>
            <a:r>
              <a:rPr lang="en-US" dirty="0"/>
              <a:t>Easiest to double click the .</a:t>
            </a:r>
            <a:r>
              <a:rPr lang="en-US" dirty="0" err="1"/>
              <a:t>RProj</a:t>
            </a:r>
            <a:r>
              <a:rPr lang="en-US" dirty="0"/>
              <a:t> file</a:t>
            </a:r>
          </a:p>
          <a:p>
            <a:endParaRPr lang="en-US" dirty="0"/>
          </a:p>
        </p:txBody>
      </p:sp>
      <p:sp>
        <p:nvSpPr>
          <p:cNvPr id="4" name="Slide Number Placeholder 3">
            <a:extLst>
              <a:ext uri="{FF2B5EF4-FFF2-40B4-BE49-F238E27FC236}">
                <a16:creationId xmlns:a16="http://schemas.microsoft.com/office/drawing/2014/main" id="{D57F62A7-793A-459F-A4EE-65DCF2AB1C25}"/>
              </a:ext>
            </a:extLst>
          </p:cNvPr>
          <p:cNvSpPr>
            <a:spLocks noGrp="1"/>
          </p:cNvSpPr>
          <p:nvPr>
            <p:ph type="sldNum" sz="quarter" idx="12"/>
          </p:nvPr>
        </p:nvSpPr>
        <p:spPr/>
        <p:txBody>
          <a:bodyPr/>
          <a:lstStyle/>
          <a:p>
            <a:fld id="{6D95AE55-B5F4-483D-AEFF-E8059F5502F5}" type="slidenum">
              <a:rPr lang="en-US" smtClean="0"/>
              <a:t>14</a:t>
            </a:fld>
            <a:endParaRPr lang="en-US"/>
          </a:p>
        </p:txBody>
      </p:sp>
      <p:pic>
        <p:nvPicPr>
          <p:cNvPr id="5" name="Picture 4" descr="A close up of a sign&#10;&#10;Description automatically generated">
            <a:extLst>
              <a:ext uri="{FF2B5EF4-FFF2-40B4-BE49-F238E27FC236}">
                <a16:creationId xmlns:a16="http://schemas.microsoft.com/office/drawing/2014/main" id="{98EA43B1-CD32-4585-A5CE-BD55AE67BC35}"/>
              </a:ext>
            </a:extLst>
          </p:cNvPr>
          <p:cNvPicPr>
            <a:picLocks noChangeAspect="1"/>
          </p:cNvPicPr>
          <p:nvPr/>
        </p:nvPicPr>
        <p:blipFill rotWithShape="1">
          <a:blip r:embed="rId3">
            <a:extLst>
              <a:ext uri="{28A0092B-C50C-407E-A947-70E740481C1C}">
                <a14:useLocalDpi xmlns:a14="http://schemas.microsoft.com/office/drawing/2010/main" val="0"/>
              </a:ext>
            </a:extLst>
          </a:blip>
          <a:srcRect r="62987"/>
          <a:stretch/>
        </p:blipFill>
        <p:spPr>
          <a:xfrm>
            <a:off x="9351635" y="2479218"/>
            <a:ext cx="2002164" cy="1899564"/>
          </a:xfrm>
          <a:prstGeom prst="rect">
            <a:avLst/>
          </a:prstGeom>
        </p:spPr>
      </p:pic>
      <p:pic>
        <p:nvPicPr>
          <p:cNvPr id="6" name="Picture 5" descr="A close up of a sign&#10;&#10;Description automatically generated">
            <a:extLst>
              <a:ext uri="{FF2B5EF4-FFF2-40B4-BE49-F238E27FC236}">
                <a16:creationId xmlns:a16="http://schemas.microsoft.com/office/drawing/2014/main" id="{C0B31357-9FD6-4D54-9590-85EE4D3DBE21}"/>
              </a:ext>
            </a:extLst>
          </p:cNvPr>
          <p:cNvPicPr>
            <a:picLocks noChangeAspect="1"/>
          </p:cNvPicPr>
          <p:nvPr/>
        </p:nvPicPr>
        <p:blipFill rotWithShape="1">
          <a:blip r:embed="rId3">
            <a:extLst>
              <a:ext uri="{28A0092B-C50C-407E-A947-70E740481C1C}">
                <a14:useLocalDpi xmlns:a14="http://schemas.microsoft.com/office/drawing/2010/main" val="0"/>
              </a:ext>
            </a:extLst>
          </a:blip>
          <a:srcRect l="37013"/>
          <a:stretch/>
        </p:blipFill>
        <p:spPr>
          <a:xfrm>
            <a:off x="8610600" y="3861705"/>
            <a:ext cx="3407229" cy="1899564"/>
          </a:xfrm>
          <a:prstGeom prst="rect">
            <a:avLst/>
          </a:prstGeom>
        </p:spPr>
      </p:pic>
    </p:spTree>
    <p:extLst>
      <p:ext uri="{BB962C8B-B14F-4D97-AF65-F5344CB8AC3E}">
        <p14:creationId xmlns:p14="http://schemas.microsoft.com/office/powerpoint/2010/main" val="3491409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818-F8FD-45EF-BBA7-CB82AF6DED03}"/>
              </a:ext>
            </a:extLst>
          </p:cNvPr>
          <p:cNvSpPr>
            <a:spLocks noGrp="1"/>
          </p:cNvSpPr>
          <p:nvPr>
            <p:ph type="title"/>
          </p:nvPr>
        </p:nvSpPr>
        <p:spPr/>
        <p:txBody>
          <a:bodyPr/>
          <a:lstStyle/>
          <a:p>
            <a:r>
              <a:rPr lang="en-US" dirty="0"/>
              <a:t>RStudio</a:t>
            </a:r>
          </a:p>
        </p:txBody>
      </p:sp>
      <p:sp>
        <p:nvSpPr>
          <p:cNvPr id="3" name="Content Placeholder 2">
            <a:extLst>
              <a:ext uri="{FF2B5EF4-FFF2-40B4-BE49-F238E27FC236}">
                <a16:creationId xmlns:a16="http://schemas.microsoft.com/office/drawing/2014/main" id="{06E70453-8E3A-4448-8EA7-4D6F6DA329AF}"/>
              </a:ext>
            </a:extLst>
          </p:cNvPr>
          <p:cNvSpPr>
            <a:spLocks noGrp="1"/>
          </p:cNvSpPr>
          <p:nvPr>
            <p:ph idx="1"/>
          </p:nvPr>
        </p:nvSpPr>
        <p:spPr>
          <a:xfrm>
            <a:off x="350874" y="1825625"/>
            <a:ext cx="5954234" cy="4755928"/>
          </a:xfrm>
        </p:spPr>
        <p:txBody>
          <a:bodyPr>
            <a:normAutofit/>
          </a:bodyPr>
          <a:lstStyle/>
          <a:p>
            <a:pPr marL="0" indent="0">
              <a:buNone/>
            </a:pPr>
            <a:r>
              <a:rPr lang="en-US" dirty="0"/>
              <a:t>You’ll see 4 panes. By default, they are: </a:t>
            </a:r>
          </a:p>
          <a:p>
            <a:pPr>
              <a:buFontTx/>
              <a:buChar char="-"/>
            </a:pPr>
            <a:r>
              <a:rPr lang="en-US" b="1" i="1" dirty="0"/>
              <a:t>Script editor</a:t>
            </a:r>
            <a:r>
              <a:rPr lang="en-US" dirty="0"/>
              <a:t> in top left where you can write code before evaluating it, </a:t>
            </a:r>
          </a:p>
          <a:p>
            <a:pPr>
              <a:buFontTx/>
              <a:buChar char="-"/>
            </a:pPr>
            <a:r>
              <a:rPr lang="en-US" b="1" i="1" dirty="0"/>
              <a:t>Console</a:t>
            </a:r>
            <a:r>
              <a:rPr lang="en-US" dirty="0"/>
              <a:t> in bottom left where code is evaluated and output is seen,</a:t>
            </a:r>
          </a:p>
          <a:p>
            <a:pPr>
              <a:buFontTx/>
              <a:buChar char="-"/>
            </a:pPr>
            <a:r>
              <a:rPr lang="en-US" b="1" i="1" dirty="0"/>
              <a:t>Environment</a:t>
            </a:r>
            <a:r>
              <a:rPr lang="en-US" dirty="0"/>
              <a:t> in top right shows  variables/</a:t>
            </a:r>
            <a:r>
              <a:rPr lang="en-US" dirty="0" err="1"/>
              <a:t>dataframes</a:t>
            </a:r>
            <a:r>
              <a:rPr lang="en-US" dirty="0"/>
              <a:t> (click on them to open and view!),</a:t>
            </a:r>
          </a:p>
          <a:p>
            <a:pPr>
              <a:buFontTx/>
              <a:buChar char="-"/>
            </a:pPr>
            <a:r>
              <a:rPr lang="en-US" b="1" i="1" dirty="0"/>
              <a:t>Plot/Help </a:t>
            </a:r>
            <a:r>
              <a:rPr lang="en-US" dirty="0"/>
              <a:t>area in bottom right. </a:t>
            </a:r>
          </a:p>
          <a:p>
            <a:endParaRPr lang="en-US" dirty="0"/>
          </a:p>
        </p:txBody>
      </p:sp>
      <p:sp>
        <p:nvSpPr>
          <p:cNvPr id="4" name="Slide Number Placeholder 3">
            <a:extLst>
              <a:ext uri="{FF2B5EF4-FFF2-40B4-BE49-F238E27FC236}">
                <a16:creationId xmlns:a16="http://schemas.microsoft.com/office/drawing/2014/main" id="{62B8A37B-AF31-4F6E-8C57-735CB0C08AC8}"/>
              </a:ext>
            </a:extLst>
          </p:cNvPr>
          <p:cNvSpPr>
            <a:spLocks noGrp="1"/>
          </p:cNvSpPr>
          <p:nvPr>
            <p:ph type="sldNum" sz="quarter" idx="12"/>
          </p:nvPr>
        </p:nvSpPr>
        <p:spPr/>
        <p:txBody>
          <a:bodyPr/>
          <a:lstStyle/>
          <a:p>
            <a:fld id="{6D95AE55-B5F4-483D-AEFF-E8059F5502F5}" type="slidenum">
              <a:rPr lang="en-US" smtClean="0"/>
              <a:t>15</a:t>
            </a:fld>
            <a:endParaRPr lang="en-US"/>
          </a:p>
        </p:txBody>
      </p:sp>
      <p:pic>
        <p:nvPicPr>
          <p:cNvPr id="1026" name="Picture 2">
            <a:extLst>
              <a:ext uri="{FF2B5EF4-FFF2-40B4-BE49-F238E27FC236}">
                <a16:creationId xmlns:a16="http://schemas.microsoft.com/office/drawing/2014/main" id="{F4504242-8FE8-490D-9048-34E7D44E6F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56706" y="1690688"/>
            <a:ext cx="5823933" cy="3785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111E0C-93F6-40A2-AAE0-35A7B116D6E5}"/>
              </a:ext>
            </a:extLst>
          </p:cNvPr>
          <p:cNvSpPr txBox="1"/>
          <p:nvPr/>
        </p:nvSpPr>
        <p:spPr>
          <a:xfrm>
            <a:off x="6676103" y="5624052"/>
            <a:ext cx="5014452" cy="584775"/>
          </a:xfrm>
          <a:prstGeom prst="rect">
            <a:avLst/>
          </a:prstGeom>
          <a:noFill/>
        </p:spPr>
        <p:txBody>
          <a:bodyPr wrap="square" rtlCol="0">
            <a:spAutoFit/>
          </a:bodyPr>
          <a:lstStyle/>
          <a:p>
            <a:r>
              <a:rPr lang="en-US" sz="1600" dirty="0"/>
              <a:t>gif: https://www.pipinghotdata.com/posts/2020-09-07-introducing-the-rstudio-ide-and-r-markdown/</a:t>
            </a:r>
          </a:p>
        </p:txBody>
      </p:sp>
    </p:spTree>
    <p:extLst>
      <p:ext uri="{BB962C8B-B14F-4D97-AF65-F5344CB8AC3E}">
        <p14:creationId xmlns:p14="http://schemas.microsoft.com/office/powerpoint/2010/main" val="71105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ED3643-8419-44EF-878F-2D3A393E6158}"/>
              </a:ext>
            </a:extLst>
          </p:cNvPr>
          <p:cNvSpPr>
            <a:spLocks noGrp="1"/>
          </p:cNvSpPr>
          <p:nvPr>
            <p:ph type="sldNum" sz="quarter" idx="12"/>
          </p:nvPr>
        </p:nvSpPr>
        <p:spPr/>
        <p:txBody>
          <a:bodyPr/>
          <a:lstStyle/>
          <a:p>
            <a:fld id="{6D95AE55-B5F4-483D-AEFF-E8059F5502F5}" type="slidenum">
              <a:rPr lang="en-US" smtClean="0"/>
              <a:t>16</a:t>
            </a:fld>
            <a:endParaRPr lang="en-US"/>
          </a:p>
        </p:txBody>
      </p:sp>
      <p:sp>
        <p:nvSpPr>
          <p:cNvPr id="3" name="Slide Number Placeholder 3">
            <a:extLst>
              <a:ext uri="{FF2B5EF4-FFF2-40B4-BE49-F238E27FC236}">
                <a16:creationId xmlns:a16="http://schemas.microsoft.com/office/drawing/2014/main" id="{F9286A63-A4AB-4479-84F2-D50F530F7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5AE55-B5F4-483D-AEFF-E8059F5502F5}" type="slidenum">
              <a:rPr lang="en-US" smtClean="0"/>
              <a:pPr/>
              <a:t>16</a:t>
            </a:fld>
            <a:endParaRPr lang="en-US"/>
          </a:p>
        </p:txBody>
      </p:sp>
      <p:pic>
        <p:nvPicPr>
          <p:cNvPr id="4" name="Picture 3">
            <a:extLst>
              <a:ext uri="{FF2B5EF4-FFF2-40B4-BE49-F238E27FC236}">
                <a16:creationId xmlns:a16="http://schemas.microsoft.com/office/drawing/2014/main" id="{D1143574-92F8-43BF-8A3A-FA2947850D0A}"/>
              </a:ext>
            </a:extLst>
          </p:cNvPr>
          <p:cNvPicPr>
            <a:picLocks noChangeAspect="1"/>
          </p:cNvPicPr>
          <p:nvPr/>
        </p:nvPicPr>
        <p:blipFill>
          <a:blip r:embed="rId3"/>
          <a:stretch>
            <a:fillRect/>
          </a:stretch>
        </p:blipFill>
        <p:spPr>
          <a:xfrm>
            <a:off x="2435051" y="0"/>
            <a:ext cx="8035119" cy="6858000"/>
          </a:xfrm>
          <a:prstGeom prst="rect">
            <a:avLst/>
          </a:prstGeom>
        </p:spPr>
      </p:pic>
      <p:sp>
        <p:nvSpPr>
          <p:cNvPr id="5" name="Content Placeholder 2">
            <a:extLst>
              <a:ext uri="{FF2B5EF4-FFF2-40B4-BE49-F238E27FC236}">
                <a16:creationId xmlns:a16="http://schemas.microsoft.com/office/drawing/2014/main" id="{F49453E0-5C85-4A75-80DE-F414B36C8BCE}"/>
              </a:ext>
            </a:extLst>
          </p:cNvPr>
          <p:cNvSpPr txBox="1">
            <a:spLocks/>
          </p:cNvSpPr>
          <p:nvPr/>
        </p:nvSpPr>
        <p:spPr>
          <a:xfrm>
            <a:off x="83569" y="2317710"/>
            <a:ext cx="2458662" cy="20886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Line</a:t>
            </a:r>
            <a:r>
              <a:rPr lang="en-US" dirty="0"/>
              <a:t> – In script section each command has its own line. Lines must be complete bits of code otherwise they won’t evaluate (to wrap an incomplete chunk of code to the next line, it must end in a comma or something similar)</a:t>
            </a:r>
          </a:p>
        </p:txBody>
      </p:sp>
      <p:sp>
        <p:nvSpPr>
          <p:cNvPr id="6" name="Content Placeholder 2">
            <a:extLst>
              <a:ext uri="{FF2B5EF4-FFF2-40B4-BE49-F238E27FC236}">
                <a16:creationId xmlns:a16="http://schemas.microsoft.com/office/drawing/2014/main" id="{7CF68CC1-2BA5-4EE4-8477-DE1D45A8D052}"/>
              </a:ext>
            </a:extLst>
          </p:cNvPr>
          <p:cNvSpPr txBox="1">
            <a:spLocks/>
          </p:cNvSpPr>
          <p:nvPr/>
        </p:nvSpPr>
        <p:spPr>
          <a:xfrm>
            <a:off x="15932" y="4571154"/>
            <a:ext cx="2526299" cy="196680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Console</a:t>
            </a:r>
            <a:r>
              <a:rPr lang="en-US" dirty="0"/>
              <a:t> – The bottom part of the program where you can enter code to be run and where executed code is shown</a:t>
            </a:r>
          </a:p>
        </p:txBody>
      </p:sp>
      <p:sp>
        <p:nvSpPr>
          <p:cNvPr id="7" name="Content Placeholder 2">
            <a:extLst>
              <a:ext uri="{FF2B5EF4-FFF2-40B4-BE49-F238E27FC236}">
                <a16:creationId xmlns:a16="http://schemas.microsoft.com/office/drawing/2014/main" id="{0F1831F6-9007-4CBB-A57C-8B5565EC6FDE}"/>
              </a:ext>
            </a:extLst>
          </p:cNvPr>
          <p:cNvSpPr txBox="1">
            <a:spLocks/>
          </p:cNvSpPr>
          <p:nvPr/>
        </p:nvSpPr>
        <p:spPr>
          <a:xfrm>
            <a:off x="137159" y="146320"/>
            <a:ext cx="2297891" cy="214052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Script</a:t>
            </a:r>
            <a:r>
              <a:rPr lang="en-US" dirty="0"/>
              <a:t> – A collection of lines of code saved to a file that can be run line by line, or all at once, usually the file extension is .R</a:t>
            </a:r>
          </a:p>
          <a:p>
            <a:pPr marL="288925" lvl="1"/>
            <a:r>
              <a:rPr lang="en-US" dirty="0"/>
              <a:t>If you want to save the code to use it again, you must save it in a script file</a:t>
            </a:r>
          </a:p>
        </p:txBody>
      </p:sp>
      <p:grpSp>
        <p:nvGrpSpPr>
          <p:cNvPr id="8" name="Group 7">
            <a:extLst>
              <a:ext uri="{FF2B5EF4-FFF2-40B4-BE49-F238E27FC236}">
                <a16:creationId xmlns:a16="http://schemas.microsoft.com/office/drawing/2014/main" id="{22C44CF0-DCDE-4EBE-96E8-1780F8521DF4}"/>
              </a:ext>
            </a:extLst>
          </p:cNvPr>
          <p:cNvGrpSpPr/>
          <p:nvPr/>
        </p:nvGrpSpPr>
        <p:grpSpPr>
          <a:xfrm>
            <a:off x="2542233" y="340556"/>
            <a:ext cx="4893547" cy="3515090"/>
            <a:chOff x="2542233" y="393719"/>
            <a:chExt cx="4893547" cy="3515090"/>
          </a:xfrm>
        </p:grpSpPr>
        <p:sp>
          <p:nvSpPr>
            <p:cNvPr id="9" name="Rectangle 8">
              <a:extLst>
                <a:ext uri="{FF2B5EF4-FFF2-40B4-BE49-F238E27FC236}">
                  <a16:creationId xmlns:a16="http://schemas.microsoft.com/office/drawing/2014/main" id="{1862E289-A500-478D-9CF3-2AC0BC1D01CF}"/>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A4D682-8E7E-47F3-A557-C78D9C785FD0}"/>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Script Editor</a:t>
              </a:r>
              <a:endParaRPr lang="en-US" b="1" dirty="0"/>
            </a:p>
          </p:txBody>
        </p:sp>
      </p:grpSp>
      <p:grpSp>
        <p:nvGrpSpPr>
          <p:cNvPr id="11" name="Group 10">
            <a:extLst>
              <a:ext uri="{FF2B5EF4-FFF2-40B4-BE49-F238E27FC236}">
                <a16:creationId xmlns:a16="http://schemas.microsoft.com/office/drawing/2014/main" id="{B7558BBC-C105-41CD-8FD6-41203D50C642}"/>
              </a:ext>
            </a:extLst>
          </p:cNvPr>
          <p:cNvGrpSpPr/>
          <p:nvPr/>
        </p:nvGrpSpPr>
        <p:grpSpPr>
          <a:xfrm>
            <a:off x="2542233" y="3611118"/>
            <a:ext cx="4893547" cy="3170682"/>
            <a:chOff x="2542233" y="393719"/>
            <a:chExt cx="4893547" cy="3515090"/>
          </a:xfrm>
        </p:grpSpPr>
        <p:sp>
          <p:nvSpPr>
            <p:cNvPr id="12" name="Rectangle 11">
              <a:extLst>
                <a:ext uri="{FF2B5EF4-FFF2-40B4-BE49-F238E27FC236}">
                  <a16:creationId xmlns:a16="http://schemas.microsoft.com/office/drawing/2014/main" id="{69270850-B37F-46D3-853C-85587F983AB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991666-CA2D-4F6E-A545-2FAA18B8012E}"/>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Console</a:t>
              </a:r>
              <a:endParaRPr lang="en-US" b="1" dirty="0"/>
            </a:p>
          </p:txBody>
        </p:sp>
      </p:grpSp>
      <p:pic>
        <p:nvPicPr>
          <p:cNvPr id="28" name="Picture 27">
            <a:extLst>
              <a:ext uri="{FF2B5EF4-FFF2-40B4-BE49-F238E27FC236}">
                <a16:creationId xmlns:a16="http://schemas.microsoft.com/office/drawing/2014/main" id="{064B7833-0D30-4E99-AF66-2EE90CCEE995}"/>
              </a:ext>
            </a:extLst>
          </p:cNvPr>
          <p:cNvPicPr>
            <a:picLocks noChangeAspect="1"/>
          </p:cNvPicPr>
          <p:nvPr/>
        </p:nvPicPr>
        <p:blipFill>
          <a:blip r:embed="rId4"/>
          <a:stretch>
            <a:fillRect/>
          </a:stretch>
        </p:blipFill>
        <p:spPr>
          <a:xfrm>
            <a:off x="7458494" y="3306012"/>
            <a:ext cx="2961745" cy="3415463"/>
          </a:xfrm>
          <a:prstGeom prst="rect">
            <a:avLst/>
          </a:prstGeom>
        </p:spPr>
      </p:pic>
      <p:cxnSp>
        <p:nvCxnSpPr>
          <p:cNvPr id="21" name="Straight Arrow Connector 20">
            <a:extLst>
              <a:ext uri="{FF2B5EF4-FFF2-40B4-BE49-F238E27FC236}">
                <a16:creationId xmlns:a16="http://schemas.microsoft.com/office/drawing/2014/main" id="{6EBB76AC-1D03-4D49-AB11-384052528ED2}"/>
              </a:ext>
            </a:extLst>
          </p:cNvPr>
          <p:cNvCxnSpPr>
            <a:cxnSpLocks/>
          </p:cNvCxnSpPr>
          <p:nvPr/>
        </p:nvCxnSpPr>
        <p:spPr>
          <a:xfrm>
            <a:off x="2444575" y="2795498"/>
            <a:ext cx="35525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1CE2F4A-B438-4A6D-96DC-F5912B5130D8}"/>
              </a:ext>
            </a:extLst>
          </p:cNvPr>
          <p:cNvGrpSpPr/>
          <p:nvPr/>
        </p:nvGrpSpPr>
        <p:grpSpPr>
          <a:xfrm>
            <a:off x="7508426" y="322808"/>
            <a:ext cx="2961744" cy="2983204"/>
            <a:chOff x="2542233" y="393719"/>
            <a:chExt cx="4893547" cy="3515090"/>
          </a:xfrm>
        </p:grpSpPr>
        <p:sp>
          <p:nvSpPr>
            <p:cNvPr id="18" name="Rectangle 17">
              <a:extLst>
                <a:ext uri="{FF2B5EF4-FFF2-40B4-BE49-F238E27FC236}">
                  <a16:creationId xmlns:a16="http://schemas.microsoft.com/office/drawing/2014/main" id="{20505FA1-46DE-4264-91A5-0AF982DA9B1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9CFFCA-FDCA-41FC-9810-F6339BDC531F}"/>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Environment</a:t>
              </a:r>
              <a:endParaRPr lang="en-US" b="1" dirty="0"/>
            </a:p>
          </p:txBody>
        </p:sp>
      </p:grpSp>
      <p:sp>
        <p:nvSpPr>
          <p:cNvPr id="22" name="Content Placeholder 2">
            <a:extLst>
              <a:ext uri="{FF2B5EF4-FFF2-40B4-BE49-F238E27FC236}">
                <a16:creationId xmlns:a16="http://schemas.microsoft.com/office/drawing/2014/main" id="{EABEA61D-8A99-46F6-8E54-E0CC73D5C30D}"/>
              </a:ext>
            </a:extLst>
          </p:cNvPr>
          <p:cNvSpPr txBox="1">
            <a:spLocks/>
          </p:cNvSpPr>
          <p:nvPr/>
        </p:nvSpPr>
        <p:spPr>
          <a:xfrm>
            <a:off x="10470170" y="596513"/>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Environment</a:t>
            </a:r>
            <a:r>
              <a:rPr lang="en-US" sz="1800" dirty="0"/>
              <a:t> – Shows all your variables.  If it’s a </a:t>
            </a:r>
            <a:r>
              <a:rPr lang="en-US" sz="1800" dirty="0" err="1"/>
              <a:t>dataframe</a:t>
            </a:r>
            <a:r>
              <a:rPr lang="en-US" sz="1800" dirty="0"/>
              <a:t>, it’s clickable</a:t>
            </a:r>
          </a:p>
        </p:txBody>
      </p:sp>
      <p:grpSp>
        <p:nvGrpSpPr>
          <p:cNvPr id="14" name="Group 13">
            <a:extLst>
              <a:ext uri="{FF2B5EF4-FFF2-40B4-BE49-F238E27FC236}">
                <a16:creationId xmlns:a16="http://schemas.microsoft.com/office/drawing/2014/main" id="{4231EF5D-E386-44E7-AC2D-20EA491B71D7}"/>
              </a:ext>
            </a:extLst>
          </p:cNvPr>
          <p:cNvGrpSpPr/>
          <p:nvPr/>
        </p:nvGrpSpPr>
        <p:grpSpPr>
          <a:xfrm>
            <a:off x="7435781" y="2852648"/>
            <a:ext cx="3034390" cy="3929152"/>
            <a:chOff x="2542233" y="393719"/>
            <a:chExt cx="4893547" cy="3515090"/>
          </a:xfrm>
        </p:grpSpPr>
        <p:sp>
          <p:nvSpPr>
            <p:cNvPr id="15" name="Rectangle 14">
              <a:extLst>
                <a:ext uri="{FF2B5EF4-FFF2-40B4-BE49-F238E27FC236}">
                  <a16:creationId xmlns:a16="http://schemas.microsoft.com/office/drawing/2014/main" id="{BC2146CB-BD78-42E6-A8F5-887DD777AF5D}"/>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4ACD02-E376-41B8-BE14-CAFAC7E07FA9}"/>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Plots / Help</a:t>
              </a:r>
              <a:endParaRPr lang="en-US" b="1" dirty="0"/>
            </a:p>
          </p:txBody>
        </p:sp>
      </p:grpSp>
      <p:sp>
        <p:nvSpPr>
          <p:cNvPr id="23" name="Content Placeholder 2">
            <a:extLst>
              <a:ext uri="{FF2B5EF4-FFF2-40B4-BE49-F238E27FC236}">
                <a16:creationId xmlns:a16="http://schemas.microsoft.com/office/drawing/2014/main" id="{E2FA668E-4104-4411-BA12-FFBEF36F60CE}"/>
              </a:ext>
            </a:extLst>
          </p:cNvPr>
          <p:cNvSpPr txBox="1">
            <a:spLocks/>
          </p:cNvSpPr>
          <p:nvPr/>
        </p:nvSpPr>
        <p:spPr>
          <a:xfrm>
            <a:off x="10577352" y="3794042"/>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Plots</a:t>
            </a:r>
            <a:r>
              <a:rPr lang="en-US" sz="1800" dirty="0"/>
              <a:t> – Shows your recent plots.  </a:t>
            </a:r>
          </a:p>
          <a:p>
            <a:pPr marL="0" indent="0">
              <a:buNone/>
            </a:pPr>
            <a:endParaRPr lang="en-US" sz="1800" dirty="0"/>
          </a:p>
          <a:p>
            <a:pPr marL="0" indent="0">
              <a:buNone/>
            </a:pPr>
            <a:r>
              <a:rPr lang="en-US" sz="1800" b="1" i="1" dirty="0"/>
              <a:t>Help</a:t>
            </a:r>
            <a:r>
              <a:rPr lang="en-US" sz="1800" dirty="0"/>
              <a:t> – Access the help file for every function </a:t>
            </a:r>
          </a:p>
          <a:p>
            <a:pPr marL="0" indent="0">
              <a:buNone/>
            </a:pPr>
            <a:endParaRPr lang="en-US" sz="1800" dirty="0"/>
          </a:p>
        </p:txBody>
      </p:sp>
      <p:sp>
        <p:nvSpPr>
          <p:cNvPr id="20" name="TextBox 19">
            <a:extLst>
              <a:ext uri="{FF2B5EF4-FFF2-40B4-BE49-F238E27FC236}">
                <a16:creationId xmlns:a16="http://schemas.microsoft.com/office/drawing/2014/main" id="{7F19B036-11CB-448C-93EA-938CD05D0799}"/>
              </a:ext>
            </a:extLst>
          </p:cNvPr>
          <p:cNvSpPr txBox="1"/>
          <p:nvPr/>
        </p:nvSpPr>
        <p:spPr>
          <a:xfrm>
            <a:off x="10513722" y="2079874"/>
            <a:ext cx="1594709" cy="1477328"/>
          </a:xfrm>
          <a:prstGeom prst="rect">
            <a:avLst/>
          </a:prstGeom>
          <a:noFill/>
        </p:spPr>
        <p:txBody>
          <a:bodyPr wrap="square" rtlCol="0">
            <a:spAutoFit/>
          </a:bodyPr>
          <a:lstStyle/>
          <a:p>
            <a:r>
              <a:rPr lang="en-US" b="1" i="1" dirty="0"/>
              <a:t>Project</a:t>
            </a:r>
            <a:r>
              <a:rPr lang="en-US" dirty="0"/>
              <a:t> – Shows which project you’re in. More on this later</a:t>
            </a:r>
          </a:p>
        </p:txBody>
      </p:sp>
      <p:grpSp>
        <p:nvGrpSpPr>
          <p:cNvPr id="25" name="Group 24">
            <a:extLst>
              <a:ext uri="{FF2B5EF4-FFF2-40B4-BE49-F238E27FC236}">
                <a16:creationId xmlns:a16="http://schemas.microsoft.com/office/drawing/2014/main" id="{19FF4825-382F-4627-AB0E-7D8245D73DE1}"/>
              </a:ext>
            </a:extLst>
          </p:cNvPr>
          <p:cNvGrpSpPr/>
          <p:nvPr/>
        </p:nvGrpSpPr>
        <p:grpSpPr>
          <a:xfrm rot="3876220">
            <a:off x="8865958" y="1439915"/>
            <a:ext cx="2267195" cy="567443"/>
            <a:chOff x="2615306" y="3880063"/>
            <a:chExt cx="1043246" cy="259822"/>
          </a:xfrm>
        </p:grpSpPr>
        <p:sp>
          <p:nvSpPr>
            <p:cNvPr id="26" name="Freeform: Shape 25">
              <a:extLst>
                <a:ext uri="{FF2B5EF4-FFF2-40B4-BE49-F238E27FC236}">
                  <a16:creationId xmlns:a16="http://schemas.microsoft.com/office/drawing/2014/main" id="{E9B322D8-4CB1-4FB5-8D9F-2A18BE5CDF46}"/>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5B4D5139-ADAA-4718-9BCB-176717681ACC}"/>
                </a:ext>
              </a:extLst>
            </p:cNvPr>
            <p:cNvSpPr/>
            <p:nvPr/>
          </p:nvSpPr>
          <p:spPr>
            <a:xfrm rot="9178233" flipV="1">
              <a:off x="2615306" y="3880063"/>
              <a:ext cx="149989"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6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2" grpId="0"/>
      <p:bldP spid="22" grpId="1"/>
      <p:bldP spid="23" grpId="0"/>
      <p:bldP spid="23" grpId="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7793-D5D7-4046-86F9-8547BA4CF4F6}"/>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80213F32-9780-4609-99A6-FC63E56F8F3D}"/>
              </a:ext>
            </a:extLst>
          </p:cNvPr>
          <p:cNvSpPr>
            <a:spLocks noGrp="1"/>
          </p:cNvSpPr>
          <p:nvPr>
            <p:ph idx="1"/>
          </p:nvPr>
        </p:nvSpPr>
        <p:spPr>
          <a:xfrm>
            <a:off x="704850" y="1663366"/>
            <a:ext cx="5257800" cy="4351338"/>
          </a:xfrm>
        </p:spPr>
        <p:txBody>
          <a:bodyPr/>
          <a:lstStyle/>
          <a:p>
            <a:pPr marL="0" indent="0">
              <a:buNone/>
            </a:pPr>
            <a:r>
              <a:rPr lang="en-US" dirty="0"/>
              <a:t>Highly recommended to change one default setting. Go to:</a:t>
            </a:r>
          </a:p>
          <a:p>
            <a:pPr marL="457200" indent="0">
              <a:buNone/>
            </a:pPr>
            <a:r>
              <a:rPr lang="en-US" dirty="0"/>
              <a:t>Settings</a:t>
            </a:r>
          </a:p>
          <a:p>
            <a:pPr marL="457200" indent="0">
              <a:buNone/>
            </a:pPr>
            <a:r>
              <a:rPr lang="en-US" dirty="0"/>
              <a:t>Click Tools -&gt; General Options</a:t>
            </a:r>
          </a:p>
          <a:p>
            <a:pPr marL="457200" indent="0">
              <a:buNone/>
            </a:pPr>
            <a:r>
              <a:rPr lang="en-US" dirty="0"/>
              <a:t>This will bring up these options</a:t>
            </a:r>
          </a:p>
          <a:p>
            <a:pPr marL="457200" indent="0">
              <a:buNone/>
            </a:pPr>
            <a:r>
              <a:rPr lang="en-US" dirty="0"/>
              <a:t>Change “Save workspace to .</a:t>
            </a:r>
            <a:r>
              <a:rPr lang="en-US" dirty="0" err="1"/>
              <a:t>RData</a:t>
            </a:r>
            <a:r>
              <a:rPr lang="en-US" dirty="0"/>
              <a:t> on exit” to Never</a:t>
            </a:r>
          </a:p>
        </p:txBody>
      </p:sp>
      <p:sp>
        <p:nvSpPr>
          <p:cNvPr id="4" name="Slide Number Placeholder 3">
            <a:extLst>
              <a:ext uri="{FF2B5EF4-FFF2-40B4-BE49-F238E27FC236}">
                <a16:creationId xmlns:a16="http://schemas.microsoft.com/office/drawing/2014/main" id="{4B5738AF-C890-4421-BB71-A3213DE1EF5E}"/>
              </a:ext>
            </a:extLst>
          </p:cNvPr>
          <p:cNvSpPr>
            <a:spLocks noGrp="1"/>
          </p:cNvSpPr>
          <p:nvPr>
            <p:ph type="sldNum" sz="quarter" idx="12"/>
          </p:nvPr>
        </p:nvSpPr>
        <p:spPr/>
        <p:txBody>
          <a:bodyPr/>
          <a:lstStyle/>
          <a:p>
            <a:fld id="{6D95AE55-B5F4-483D-AEFF-E8059F5502F5}" type="slidenum">
              <a:rPr lang="en-US" smtClean="0"/>
              <a:t>17</a:t>
            </a:fld>
            <a:endParaRPr lang="en-US"/>
          </a:p>
        </p:txBody>
      </p:sp>
      <p:pic>
        <p:nvPicPr>
          <p:cNvPr id="8" name="Picture 7">
            <a:extLst>
              <a:ext uri="{FF2B5EF4-FFF2-40B4-BE49-F238E27FC236}">
                <a16:creationId xmlns:a16="http://schemas.microsoft.com/office/drawing/2014/main" id="{202CEA1F-6186-4CF6-B248-1C88C3CFB3FC}"/>
              </a:ext>
            </a:extLst>
          </p:cNvPr>
          <p:cNvPicPr>
            <a:picLocks noChangeAspect="1"/>
          </p:cNvPicPr>
          <p:nvPr/>
        </p:nvPicPr>
        <p:blipFill>
          <a:blip r:embed="rId2"/>
          <a:stretch>
            <a:fillRect/>
          </a:stretch>
        </p:blipFill>
        <p:spPr>
          <a:xfrm>
            <a:off x="6539035" y="799307"/>
            <a:ext cx="5560000" cy="5465618"/>
          </a:xfrm>
          <a:prstGeom prst="rect">
            <a:avLst/>
          </a:prstGeom>
        </p:spPr>
      </p:pic>
      <p:grpSp>
        <p:nvGrpSpPr>
          <p:cNvPr id="6" name="Group 5">
            <a:extLst>
              <a:ext uri="{FF2B5EF4-FFF2-40B4-BE49-F238E27FC236}">
                <a16:creationId xmlns:a16="http://schemas.microsoft.com/office/drawing/2014/main" id="{6B755418-F4F9-46AA-92D0-27EB1EC3D7A2}"/>
              </a:ext>
            </a:extLst>
          </p:cNvPr>
          <p:cNvGrpSpPr/>
          <p:nvPr/>
        </p:nvGrpSpPr>
        <p:grpSpPr>
          <a:xfrm rot="21299648" flipH="1">
            <a:off x="4645251" y="4095258"/>
            <a:ext cx="5374680" cy="1176934"/>
            <a:chOff x="2594090" y="3887639"/>
            <a:chExt cx="2914083" cy="538897"/>
          </a:xfrm>
        </p:grpSpPr>
        <p:sp>
          <p:nvSpPr>
            <p:cNvPr id="7" name="Freeform: Shape 6">
              <a:extLst>
                <a:ext uri="{FF2B5EF4-FFF2-40B4-BE49-F238E27FC236}">
                  <a16:creationId xmlns:a16="http://schemas.microsoft.com/office/drawing/2014/main" id="{3C92BAD6-DB96-4D7B-85D5-6E6A3973DC9B}"/>
                </a:ext>
              </a:extLst>
            </p:cNvPr>
            <p:cNvSpPr/>
            <p:nvPr/>
          </p:nvSpPr>
          <p:spPr>
            <a:xfrm>
              <a:off x="2682659" y="3931043"/>
              <a:ext cx="2825514" cy="495493"/>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E189CA9-ED36-47C5-8D2F-00CEBBAC777A}"/>
                </a:ext>
              </a:extLst>
            </p:cNvPr>
            <p:cNvSpPr/>
            <p:nvPr/>
          </p:nvSpPr>
          <p:spPr>
            <a:xfrm rot="9178233" flipV="1">
              <a:off x="2594090" y="3887639"/>
              <a:ext cx="195472"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9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8510-82E4-4502-9977-E5DD89855A18}"/>
              </a:ext>
            </a:extLst>
          </p:cNvPr>
          <p:cNvSpPr>
            <a:spLocks noGrp="1"/>
          </p:cNvSpPr>
          <p:nvPr>
            <p:ph type="title"/>
          </p:nvPr>
        </p:nvSpPr>
        <p:spPr/>
        <p:txBody>
          <a:bodyPr/>
          <a:lstStyle/>
          <a:p>
            <a:r>
              <a:rPr lang="en-US" dirty="0"/>
              <a:t>Versions</a:t>
            </a:r>
          </a:p>
        </p:txBody>
      </p:sp>
      <p:sp>
        <p:nvSpPr>
          <p:cNvPr id="3" name="Content Placeholder 2">
            <a:extLst>
              <a:ext uri="{FF2B5EF4-FFF2-40B4-BE49-F238E27FC236}">
                <a16:creationId xmlns:a16="http://schemas.microsoft.com/office/drawing/2014/main" id="{8AD0BE75-9467-4C12-97FD-74823D699DDD}"/>
              </a:ext>
            </a:extLst>
          </p:cNvPr>
          <p:cNvSpPr>
            <a:spLocks noGrp="1"/>
          </p:cNvSpPr>
          <p:nvPr>
            <p:ph idx="1"/>
          </p:nvPr>
        </p:nvSpPr>
        <p:spPr>
          <a:xfrm>
            <a:off x="418292" y="1546698"/>
            <a:ext cx="6180472" cy="5174777"/>
          </a:xfrm>
        </p:spPr>
        <p:txBody>
          <a:bodyPr>
            <a:normAutofit/>
          </a:bodyPr>
          <a:lstStyle/>
          <a:p>
            <a:pPr>
              <a:spcBef>
                <a:spcPts val="1800"/>
              </a:spcBef>
            </a:pPr>
            <a:r>
              <a:rPr lang="en-US" dirty="0"/>
              <a:t>There are different “versions” of R, released to update software</a:t>
            </a:r>
          </a:p>
          <a:p>
            <a:pPr>
              <a:spcBef>
                <a:spcPts val="2400"/>
              </a:spcBef>
            </a:pPr>
            <a:r>
              <a:rPr lang="en-US" dirty="0"/>
              <a:t>Occasionally (~once a year) you may need to update R</a:t>
            </a:r>
          </a:p>
          <a:p>
            <a:pPr>
              <a:spcBef>
                <a:spcPts val="2400"/>
              </a:spcBef>
            </a:pPr>
            <a:r>
              <a:rPr lang="en-US" dirty="0"/>
              <a:t>Do this by downloading from Software Center and/or running:</a:t>
            </a:r>
          </a:p>
          <a:p>
            <a:pPr lvl="1">
              <a:spcBef>
                <a:spcPts val="2400"/>
              </a:spcBef>
            </a:pPr>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installr</a:t>
            </a:r>
            <a:r>
              <a:rPr lang="en-US" sz="2000" dirty="0">
                <a:latin typeface="Consolas" panose="020B0609020204030204" pitchFamily="49" charset="0"/>
              </a:rPr>
              <a:t>")      library(</a:t>
            </a:r>
            <a:r>
              <a:rPr lang="en-US" sz="2000" dirty="0" err="1">
                <a:latin typeface="Consolas" panose="020B0609020204030204" pitchFamily="49" charset="0"/>
              </a:rPr>
              <a:t>installr</a:t>
            </a:r>
            <a:r>
              <a:rPr lang="en-US" sz="2000" dirty="0">
                <a:latin typeface="Consolas" panose="020B0609020204030204" pitchFamily="49" charset="0"/>
              </a:rPr>
              <a:t>)                                  </a:t>
            </a:r>
            <a:r>
              <a:rPr lang="en-US" sz="2000" dirty="0" err="1">
                <a:latin typeface="Consolas" panose="020B0609020204030204" pitchFamily="49" charset="0"/>
              </a:rPr>
              <a:t>updateR</a:t>
            </a:r>
            <a:r>
              <a:rPr lang="en-US" sz="2000" dirty="0">
                <a:latin typeface="Consolas" panose="020B0609020204030204" pitchFamily="49" charset="0"/>
              </a:rPr>
              <a:t>()</a:t>
            </a:r>
          </a:p>
          <a:p>
            <a:pPr lvl="1">
              <a:spcBef>
                <a:spcPts val="2400"/>
              </a:spcBef>
            </a:pPr>
            <a:endParaRPr lang="en-US" dirty="0"/>
          </a:p>
        </p:txBody>
      </p:sp>
      <p:sp>
        <p:nvSpPr>
          <p:cNvPr id="4" name="Slide Number Placeholder 3">
            <a:extLst>
              <a:ext uri="{FF2B5EF4-FFF2-40B4-BE49-F238E27FC236}">
                <a16:creationId xmlns:a16="http://schemas.microsoft.com/office/drawing/2014/main" id="{12DB9AB6-4445-4CDC-9BEA-B463BF08B781}"/>
              </a:ext>
            </a:extLst>
          </p:cNvPr>
          <p:cNvSpPr>
            <a:spLocks noGrp="1"/>
          </p:cNvSpPr>
          <p:nvPr>
            <p:ph type="sldNum" sz="quarter" idx="12"/>
          </p:nvPr>
        </p:nvSpPr>
        <p:spPr/>
        <p:txBody>
          <a:bodyPr/>
          <a:lstStyle/>
          <a:p>
            <a:fld id="{6D95AE55-B5F4-483D-AEFF-E8059F5502F5}" type="slidenum">
              <a:rPr lang="en-US" smtClean="0"/>
              <a:t>18</a:t>
            </a:fld>
            <a:endParaRPr lang="en-US"/>
          </a:p>
        </p:txBody>
      </p:sp>
      <p:sp>
        <p:nvSpPr>
          <p:cNvPr id="7" name="Rectangle: Rounded Corners 6">
            <a:extLst>
              <a:ext uri="{FF2B5EF4-FFF2-40B4-BE49-F238E27FC236}">
                <a16:creationId xmlns:a16="http://schemas.microsoft.com/office/drawing/2014/main" id="{A62FCCCE-4970-4510-A560-A4E9560C6907}"/>
              </a:ext>
            </a:extLst>
          </p:cNvPr>
          <p:cNvSpPr/>
          <p:nvPr/>
        </p:nvSpPr>
        <p:spPr>
          <a:xfrm>
            <a:off x="8375514" y="1413145"/>
            <a:ext cx="2597285" cy="819039"/>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 you need to worry about R versions? </a:t>
            </a:r>
          </a:p>
        </p:txBody>
      </p:sp>
      <p:sp>
        <p:nvSpPr>
          <p:cNvPr id="11" name="Rectangle: Rounded Corners 10">
            <a:extLst>
              <a:ext uri="{FF2B5EF4-FFF2-40B4-BE49-F238E27FC236}">
                <a16:creationId xmlns:a16="http://schemas.microsoft.com/office/drawing/2014/main" id="{46FC7529-6F94-4E25-BA93-99610813EC27}"/>
              </a:ext>
            </a:extLst>
          </p:cNvPr>
          <p:cNvSpPr/>
          <p:nvPr/>
        </p:nvSpPr>
        <p:spPr>
          <a:xfrm>
            <a:off x="7216474" y="5319754"/>
            <a:ext cx="1874364" cy="732108"/>
          </a:xfrm>
          <a:prstGeom prst="roundRect">
            <a:avLst/>
          </a:prstGeom>
          <a:solidFill>
            <a:srgbClr val="6D3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Don’t worry, be happy</a:t>
            </a:r>
          </a:p>
        </p:txBody>
      </p:sp>
      <p:cxnSp>
        <p:nvCxnSpPr>
          <p:cNvPr id="13" name="Straight Arrow Connector 12">
            <a:extLst>
              <a:ext uri="{FF2B5EF4-FFF2-40B4-BE49-F238E27FC236}">
                <a16:creationId xmlns:a16="http://schemas.microsoft.com/office/drawing/2014/main" id="{12F9B65A-A6F7-4588-8135-94BDC492E764}"/>
              </a:ext>
            </a:extLst>
          </p:cNvPr>
          <p:cNvCxnSpPr>
            <a:cxnSpLocks/>
            <a:endCxn id="11" idx="0"/>
          </p:cNvCxnSpPr>
          <p:nvPr/>
        </p:nvCxnSpPr>
        <p:spPr>
          <a:xfrm flipH="1">
            <a:off x="8153656" y="3590982"/>
            <a:ext cx="620696" cy="1728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AD2090C-4349-4BC0-AB3A-291665A2E346}"/>
              </a:ext>
            </a:extLst>
          </p:cNvPr>
          <p:cNvSpPr/>
          <p:nvPr/>
        </p:nvSpPr>
        <p:spPr>
          <a:xfrm>
            <a:off x="8146146" y="4220964"/>
            <a:ext cx="68093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a:t>
            </a:r>
          </a:p>
        </p:txBody>
      </p:sp>
      <p:sp>
        <p:nvSpPr>
          <p:cNvPr id="15" name="Rectangle: Rounded Corners 14">
            <a:extLst>
              <a:ext uri="{FF2B5EF4-FFF2-40B4-BE49-F238E27FC236}">
                <a16:creationId xmlns:a16="http://schemas.microsoft.com/office/drawing/2014/main" id="{18F84FC3-B581-4585-97C0-25F15E60E136}"/>
              </a:ext>
            </a:extLst>
          </p:cNvPr>
          <p:cNvSpPr/>
          <p:nvPr/>
        </p:nvSpPr>
        <p:spPr>
          <a:xfrm>
            <a:off x="9828988" y="5319754"/>
            <a:ext cx="1874364" cy="732108"/>
          </a:xfrm>
          <a:prstGeom prst="roundRect">
            <a:avLst/>
          </a:prstGeom>
          <a:solidFill>
            <a:srgbClr val="6D3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Pay attention to versions</a:t>
            </a:r>
          </a:p>
        </p:txBody>
      </p:sp>
      <p:cxnSp>
        <p:nvCxnSpPr>
          <p:cNvPr id="16" name="Straight Arrow Connector 15">
            <a:extLst>
              <a:ext uri="{FF2B5EF4-FFF2-40B4-BE49-F238E27FC236}">
                <a16:creationId xmlns:a16="http://schemas.microsoft.com/office/drawing/2014/main" id="{3290612A-E234-4FE6-81A2-CC6417874178}"/>
              </a:ext>
            </a:extLst>
          </p:cNvPr>
          <p:cNvCxnSpPr>
            <a:cxnSpLocks/>
            <a:endCxn id="15" idx="0"/>
          </p:cNvCxnSpPr>
          <p:nvPr/>
        </p:nvCxnSpPr>
        <p:spPr>
          <a:xfrm>
            <a:off x="10321689" y="3590982"/>
            <a:ext cx="444481" cy="1728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3F08010-38D5-480B-8B61-91A203E9609F}"/>
              </a:ext>
            </a:extLst>
          </p:cNvPr>
          <p:cNvSpPr/>
          <p:nvPr/>
        </p:nvSpPr>
        <p:spPr>
          <a:xfrm>
            <a:off x="10203459" y="4182874"/>
            <a:ext cx="68093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Yes</a:t>
            </a:r>
          </a:p>
        </p:txBody>
      </p:sp>
      <p:cxnSp>
        <p:nvCxnSpPr>
          <p:cNvPr id="24" name="Straight Arrow Connector 23">
            <a:extLst>
              <a:ext uri="{FF2B5EF4-FFF2-40B4-BE49-F238E27FC236}">
                <a16:creationId xmlns:a16="http://schemas.microsoft.com/office/drawing/2014/main" id="{85020E48-EBE3-493D-8292-15F8DB7A0611}"/>
              </a:ext>
            </a:extLst>
          </p:cNvPr>
          <p:cNvCxnSpPr>
            <a:cxnSpLocks/>
          </p:cNvCxnSpPr>
          <p:nvPr/>
        </p:nvCxnSpPr>
        <p:spPr>
          <a:xfrm>
            <a:off x="9681326" y="2297868"/>
            <a:ext cx="0" cy="568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6DAB3B5-437D-47C4-9B4B-1E3C64CEA1A7}"/>
              </a:ext>
            </a:extLst>
          </p:cNvPr>
          <p:cNvSpPr/>
          <p:nvPr/>
        </p:nvSpPr>
        <p:spPr>
          <a:xfrm>
            <a:off x="8026938" y="2907222"/>
            <a:ext cx="3297678" cy="683760"/>
          </a:xfrm>
          <a:prstGeom prst="roundRect">
            <a:avLst/>
          </a:prstGeom>
          <a:solidFill>
            <a:srgbClr val="B55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 you perform biometrician level analyses?</a:t>
            </a:r>
          </a:p>
        </p:txBody>
      </p:sp>
    </p:spTree>
    <p:extLst>
      <p:ext uri="{BB962C8B-B14F-4D97-AF65-F5344CB8AC3E}">
        <p14:creationId xmlns:p14="http://schemas.microsoft.com/office/powerpoint/2010/main" val="2206302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B329-B982-43C6-8BE4-522B21D7902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8337819F-B243-4B43-836F-81B6B5CCED77}"/>
              </a:ext>
            </a:extLst>
          </p:cNvPr>
          <p:cNvSpPr>
            <a:spLocks noGrp="1"/>
          </p:cNvSpPr>
          <p:nvPr>
            <p:ph idx="1"/>
          </p:nvPr>
        </p:nvSpPr>
        <p:spPr>
          <a:xfrm>
            <a:off x="419100" y="1825625"/>
            <a:ext cx="11353800" cy="4351338"/>
          </a:xfrm>
        </p:spPr>
        <p:txBody>
          <a:bodyPr>
            <a:normAutofit/>
          </a:bodyPr>
          <a:lstStyle/>
          <a:p>
            <a:pPr marL="1828800" indent="-1828800">
              <a:spcBef>
                <a:spcPts val="1800"/>
              </a:spcBef>
              <a:buNone/>
            </a:pPr>
            <a:r>
              <a:rPr lang="en-US" b="1" i="1" dirty="0"/>
              <a:t>Function</a:t>
            </a:r>
            <a:r>
              <a:rPr lang="en-US" dirty="0"/>
              <a:t>       A set of commands that evaluates your data in a specific way. You can write your own function, or they can be provided via other packages</a:t>
            </a:r>
          </a:p>
          <a:p>
            <a:pPr marL="1828800" indent="-1828800">
              <a:spcBef>
                <a:spcPts val="1800"/>
              </a:spcBef>
              <a:buNone/>
            </a:pPr>
            <a:r>
              <a:rPr lang="en-US" b="1" i="1" dirty="0"/>
              <a:t>Argument</a:t>
            </a:r>
            <a:r>
              <a:rPr lang="en-US" dirty="0"/>
              <a:t>    In a function, this tells the function how to proceed                    </a:t>
            </a:r>
            <a:r>
              <a:rPr lang="en-US" sz="2400" dirty="0"/>
              <a:t>For example:  </a:t>
            </a:r>
            <a:r>
              <a:rPr lang="en-US" sz="2000" dirty="0">
                <a:latin typeface="Consolas" panose="020B0609020204030204" pitchFamily="49" charset="0"/>
              </a:rPr>
              <a:t>mean(data, </a:t>
            </a:r>
            <a:r>
              <a:rPr lang="en-US" sz="2000" b="1" dirty="0">
                <a:solidFill>
                  <a:srgbClr val="FF0000"/>
                </a:solidFill>
                <a:latin typeface="Consolas" panose="020B0609020204030204" pitchFamily="49" charset="0"/>
              </a:rPr>
              <a:t>na.rm = TRUE</a:t>
            </a:r>
            <a:r>
              <a:rPr lang="en-US" sz="2000" dirty="0">
                <a:latin typeface="Consolas" panose="020B0609020204030204" pitchFamily="49" charset="0"/>
              </a:rPr>
              <a:t>)</a:t>
            </a:r>
            <a:r>
              <a:rPr lang="en-US" sz="2400" dirty="0"/>
              <a:t> uses an argument to remove NAs</a:t>
            </a:r>
          </a:p>
          <a:p>
            <a:pPr marL="1828800" indent="-1828800">
              <a:spcBef>
                <a:spcPts val="1800"/>
              </a:spcBef>
              <a:buNone/>
            </a:pPr>
            <a:r>
              <a:rPr lang="en-US" b="1" i="1" dirty="0"/>
              <a:t>Package</a:t>
            </a:r>
            <a:r>
              <a:rPr lang="en-US" dirty="0"/>
              <a:t>       A group of new commands / functions  to extend the usability of your analysis. </a:t>
            </a:r>
          </a:p>
          <a:p>
            <a:pPr marL="1828800" indent="-1828800">
              <a:spcBef>
                <a:spcPts val="1800"/>
              </a:spcBef>
              <a:buNone/>
            </a:pPr>
            <a:r>
              <a:rPr lang="en-US" b="1" i="1" dirty="0"/>
              <a:t>Variable</a:t>
            </a:r>
            <a:r>
              <a:rPr lang="en-US" dirty="0"/>
              <a:t>       Something saved in R’s memory for use later. </a:t>
            </a:r>
          </a:p>
          <a:p>
            <a:endParaRPr lang="en-US" dirty="0"/>
          </a:p>
        </p:txBody>
      </p:sp>
      <p:sp>
        <p:nvSpPr>
          <p:cNvPr id="4" name="Slide Number Placeholder 3">
            <a:extLst>
              <a:ext uri="{FF2B5EF4-FFF2-40B4-BE49-F238E27FC236}">
                <a16:creationId xmlns:a16="http://schemas.microsoft.com/office/drawing/2014/main" id="{E1E509DD-AFCF-4BAB-8214-28D53C3776A7}"/>
              </a:ext>
            </a:extLst>
          </p:cNvPr>
          <p:cNvSpPr>
            <a:spLocks noGrp="1"/>
          </p:cNvSpPr>
          <p:nvPr>
            <p:ph type="sldNum" sz="quarter" idx="12"/>
          </p:nvPr>
        </p:nvSpPr>
        <p:spPr/>
        <p:txBody>
          <a:bodyPr/>
          <a:lstStyle/>
          <a:p>
            <a:fld id="{6D95AE55-B5F4-483D-AEFF-E8059F5502F5}" type="slidenum">
              <a:rPr lang="en-US" smtClean="0"/>
              <a:t>19</a:t>
            </a:fld>
            <a:endParaRPr lang="en-US"/>
          </a:p>
        </p:txBody>
      </p:sp>
    </p:spTree>
    <p:extLst>
      <p:ext uri="{BB962C8B-B14F-4D97-AF65-F5344CB8AC3E}">
        <p14:creationId xmlns:p14="http://schemas.microsoft.com/office/powerpoint/2010/main" val="20711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E368F2-1B64-47D8-8738-9C30079055F0}"/>
              </a:ext>
            </a:extLst>
          </p:cNvPr>
          <p:cNvSpPr txBox="1"/>
          <p:nvPr/>
        </p:nvSpPr>
        <p:spPr>
          <a:xfrm>
            <a:off x="7589000" y="152301"/>
            <a:ext cx="4600403" cy="2677656"/>
          </a:xfrm>
          <a:prstGeom prst="rect">
            <a:avLst/>
          </a:prstGeom>
          <a:solidFill>
            <a:schemeClr val="bg1">
              <a:alpha val="60000"/>
            </a:schemeClr>
          </a:solidFill>
        </p:spPr>
        <p:txBody>
          <a:bodyPr wrap="square" rtlCol="0">
            <a:spAutoFit/>
          </a:bodyPr>
          <a:lstStyle/>
          <a:p>
            <a:r>
              <a:rPr lang="en-US" sz="1400" dirty="0"/>
              <a:t>library(leaflet)</a:t>
            </a:r>
          </a:p>
          <a:p>
            <a:endParaRPr lang="en-US" sz="1400" dirty="0"/>
          </a:p>
          <a:p>
            <a:r>
              <a:rPr lang="en-US" sz="1400" dirty="0"/>
              <a:t>df &lt;- </a:t>
            </a:r>
            <a:r>
              <a:rPr lang="en-US" sz="1400" dirty="0" err="1"/>
              <a:t>data.frame</a:t>
            </a:r>
            <a:r>
              <a:rPr lang="en-US" sz="1400" dirty="0"/>
              <a:t>(cities = c("Juneau", "Sitka", "Petersburg", "Ketchikan"), </a:t>
            </a:r>
          </a:p>
          <a:p>
            <a:r>
              <a:rPr lang="en-US" sz="1400" dirty="0"/>
              <a:t>                 </a:t>
            </a:r>
            <a:r>
              <a:rPr lang="en-US" sz="1400" dirty="0" err="1"/>
              <a:t>lat</a:t>
            </a:r>
            <a:r>
              <a:rPr lang="en-US" sz="1400" dirty="0"/>
              <a:t> = c(58.2758, 57.0529, 56.8122, 55.349), </a:t>
            </a:r>
          </a:p>
          <a:p>
            <a:r>
              <a:rPr lang="en-US" sz="1400" dirty="0"/>
              <a:t>                 </a:t>
            </a:r>
            <a:r>
              <a:rPr lang="en-US" sz="1400" dirty="0" err="1"/>
              <a:t>lng</a:t>
            </a:r>
            <a:r>
              <a:rPr lang="en-US" sz="1400" dirty="0"/>
              <a:t> = c(-134.3913, -135.3324, -132.9554, -131.670))</a:t>
            </a:r>
          </a:p>
          <a:p>
            <a:endParaRPr lang="en-US" sz="1400" dirty="0"/>
          </a:p>
          <a:p>
            <a:r>
              <a:rPr lang="en-US" sz="1400" dirty="0"/>
              <a:t>leaflet(df) %&gt;%</a:t>
            </a:r>
          </a:p>
          <a:p>
            <a:r>
              <a:rPr lang="en-US" sz="1400" dirty="0"/>
              <a:t>   </a:t>
            </a:r>
            <a:r>
              <a:rPr lang="en-US" sz="1400" dirty="0" err="1"/>
              <a:t>addTiles</a:t>
            </a:r>
            <a:r>
              <a:rPr lang="en-US" sz="1400" dirty="0"/>
              <a:t>() %&gt;%  # Add default OpenStreetMap map tiles</a:t>
            </a:r>
          </a:p>
          <a:p>
            <a:r>
              <a:rPr lang="en-US" sz="1400" dirty="0"/>
              <a:t>   </a:t>
            </a:r>
            <a:r>
              <a:rPr lang="en-US" sz="1400" dirty="0" err="1"/>
              <a:t>addMarkers</a:t>
            </a:r>
            <a:r>
              <a:rPr lang="en-US" sz="1400" dirty="0"/>
              <a:t>(popup = ~cities, </a:t>
            </a:r>
          </a:p>
          <a:p>
            <a:r>
              <a:rPr lang="en-US" sz="1400" dirty="0"/>
              <a:t>              label = ~cities,</a:t>
            </a:r>
          </a:p>
          <a:p>
            <a:r>
              <a:rPr lang="en-US" sz="1400" dirty="0"/>
              <a:t>              </a:t>
            </a:r>
            <a:r>
              <a:rPr lang="en-US" sz="1400" dirty="0" err="1"/>
              <a:t>labelOptions</a:t>
            </a:r>
            <a:r>
              <a:rPr lang="en-US" sz="1400" dirty="0"/>
              <a:t> = </a:t>
            </a:r>
            <a:r>
              <a:rPr lang="en-US" sz="1400" dirty="0" err="1"/>
              <a:t>labelOptions</a:t>
            </a:r>
            <a:r>
              <a:rPr lang="en-US" sz="1400" dirty="0"/>
              <a:t>(</a:t>
            </a:r>
            <a:r>
              <a:rPr lang="en-US" sz="1400" dirty="0" err="1"/>
              <a:t>noHide</a:t>
            </a:r>
            <a:r>
              <a:rPr lang="en-US" sz="1400" dirty="0"/>
              <a:t> = T))</a:t>
            </a:r>
          </a:p>
        </p:txBody>
      </p:sp>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176A24-4943-4120-A2D8-890B9DAD4135}"/>
              </a:ext>
            </a:extLst>
          </p:cNvPr>
          <p:cNvPicPr>
            <a:picLocks noChangeAspect="1"/>
          </p:cNvPicPr>
          <p:nvPr/>
        </p:nvPicPr>
        <p:blipFill rotWithShape="1">
          <a:blip r:embed="rId3"/>
          <a:srcRect t="7513" r="13580" b="16176"/>
          <a:stretch/>
        </p:blipFill>
        <p:spPr>
          <a:xfrm>
            <a:off x="3949135" y="0"/>
            <a:ext cx="8240268"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5CB181-329B-40E6-B14F-21E78D7563CB}"/>
              </a:ext>
            </a:extLst>
          </p:cNvPr>
          <p:cNvSpPr>
            <a:spLocks noGrp="1"/>
          </p:cNvSpPr>
          <p:nvPr>
            <p:ph type="title"/>
          </p:nvPr>
        </p:nvSpPr>
        <p:spPr>
          <a:xfrm>
            <a:off x="371094" y="1161288"/>
            <a:ext cx="3438144" cy="1124712"/>
          </a:xfrm>
        </p:spPr>
        <p:txBody>
          <a:bodyPr anchor="b">
            <a:normAutofit/>
          </a:bodyPr>
          <a:lstStyle/>
          <a:p>
            <a:r>
              <a:rPr lang="en-US" sz="4400" dirty="0"/>
              <a:t>Introductions</a:t>
            </a:r>
            <a:endParaRPr lang="en-US" sz="3600"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17B8D6-64F8-4488-8642-7611696D9465}"/>
              </a:ext>
            </a:extLst>
          </p:cNvPr>
          <p:cNvSpPr>
            <a:spLocks noGrp="1"/>
          </p:cNvSpPr>
          <p:nvPr>
            <p:ph idx="1"/>
          </p:nvPr>
        </p:nvSpPr>
        <p:spPr>
          <a:xfrm>
            <a:off x="371092" y="2718054"/>
            <a:ext cx="5724907" cy="3638296"/>
          </a:xfrm>
        </p:spPr>
        <p:txBody>
          <a:bodyPr anchor="t">
            <a:normAutofit/>
          </a:bodyPr>
          <a:lstStyle/>
          <a:p>
            <a:pPr marL="0" indent="0">
              <a:buNone/>
            </a:pPr>
            <a:r>
              <a:rPr lang="en-US" dirty="0"/>
              <a:t>Today we have 12 participants!</a:t>
            </a:r>
          </a:p>
          <a:p>
            <a:pPr marL="0" indent="0">
              <a:spcBef>
                <a:spcPts val="2400"/>
              </a:spcBef>
              <a:buNone/>
            </a:pPr>
            <a:r>
              <a:rPr lang="en-US" dirty="0"/>
              <a:t>Briefly i</a:t>
            </a:r>
            <a:r>
              <a:rPr lang="en-US" sz="2800" dirty="0"/>
              <a:t>ntroduce yourself, including</a:t>
            </a:r>
          </a:p>
          <a:p>
            <a:pPr lvl="1"/>
            <a:r>
              <a:rPr lang="en-US" sz="2800" dirty="0"/>
              <a:t>What types of assessments &amp; figures you do for work </a:t>
            </a:r>
          </a:p>
          <a:p>
            <a:pPr lvl="1"/>
            <a:r>
              <a:rPr lang="en-US" sz="2800" dirty="0"/>
              <a:t>Your R experience / familiarity</a:t>
            </a:r>
          </a:p>
          <a:p>
            <a:pPr lvl="1"/>
            <a:r>
              <a:rPr lang="en-US" sz="2800" dirty="0"/>
              <a:t>Why you would like to learn R</a:t>
            </a:r>
          </a:p>
          <a:p>
            <a:pPr lvl="1"/>
            <a:r>
              <a:rPr lang="en-US" sz="2800" dirty="0"/>
              <a:t>When done, pick the next person</a:t>
            </a:r>
          </a:p>
        </p:txBody>
      </p:sp>
      <p:sp>
        <p:nvSpPr>
          <p:cNvPr id="4" name="Slide Number Placeholder 3">
            <a:extLst>
              <a:ext uri="{FF2B5EF4-FFF2-40B4-BE49-F238E27FC236}">
                <a16:creationId xmlns:a16="http://schemas.microsoft.com/office/drawing/2014/main" id="{0517DE60-94E6-41D2-9303-4D442F8BF45B}"/>
              </a:ext>
            </a:extLst>
          </p:cNvPr>
          <p:cNvSpPr>
            <a:spLocks noGrp="1"/>
          </p:cNvSpPr>
          <p:nvPr>
            <p:ph type="sldNum" sz="quarter" idx="12"/>
          </p:nvPr>
        </p:nvSpPr>
        <p:spPr>
          <a:xfrm>
            <a:off x="9077706" y="6356350"/>
            <a:ext cx="2743200" cy="365125"/>
          </a:xfrm>
        </p:spPr>
        <p:txBody>
          <a:bodyPr>
            <a:normAutofit/>
          </a:bodyPr>
          <a:lstStyle/>
          <a:p>
            <a:pPr>
              <a:spcAft>
                <a:spcPts val="600"/>
              </a:spcAft>
            </a:pPr>
            <a:fld id="{6D95AE55-B5F4-483D-AEFF-E8059F5502F5}" type="slidenum">
              <a:rPr lang="en-US">
                <a:solidFill>
                  <a:schemeClr val="bg1"/>
                </a:solidFill>
              </a:rPr>
              <a:pPr>
                <a:spcAft>
                  <a:spcPts val="600"/>
                </a:spcAft>
              </a:pPr>
              <a:t>2</a:t>
            </a:fld>
            <a:endParaRPr lang="en-US">
              <a:solidFill>
                <a:schemeClr val="bg1"/>
              </a:solidFill>
            </a:endParaRPr>
          </a:p>
        </p:txBody>
      </p:sp>
    </p:spTree>
    <p:extLst>
      <p:ext uri="{BB962C8B-B14F-4D97-AF65-F5344CB8AC3E}">
        <p14:creationId xmlns:p14="http://schemas.microsoft.com/office/powerpoint/2010/main" val="112998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0CCF-CAFA-40FE-9C89-FCF51AB47631}"/>
              </a:ext>
            </a:extLst>
          </p:cNvPr>
          <p:cNvSpPr>
            <a:spLocks noGrp="1"/>
          </p:cNvSpPr>
          <p:nvPr>
            <p:ph type="title"/>
          </p:nvPr>
        </p:nvSpPr>
        <p:spPr/>
        <p:txBody>
          <a:bodyPr/>
          <a:lstStyle/>
          <a:p>
            <a:r>
              <a:rPr lang="en-US" dirty="0"/>
              <a:t>Jargon cont.</a:t>
            </a:r>
          </a:p>
        </p:txBody>
      </p:sp>
      <p:sp>
        <p:nvSpPr>
          <p:cNvPr id="3" name="Content Placeholder 2">
            <a:extLst>
              <a:ext uri="{FF2B5EF4-FFF2-40B4-BE49-F238E27FC236}">
                <a16:creationId xmlns:a16="http://schemas.microsoft.com/office/drawing/2014/main" id="{026CA2B0-D4BF-4E76-9213-ABB75DF4A35F}"/>
              </a:ext>
            </a:extLst>
          </p:cNvPr>
          <p:cNvSpPr>
            <a:spLocks noGrp="1"/>
          </p:cNvSpPr>
          <p:nvPr>
            <p:ph idx="1"/>
          </p:nvPr>
        </p:nvSpPr>
        <p:spPr>
          <a:xfrm>
            <a:off x="558800" y="1825624"/>
            <a:ext cx="11290300" cy="4895851"/>
          </a:xfrm>
        </p:spPr>
        <p:txBody>
          <a:bodyPr>
            <a:normAutofit fontScale="92500"/>
          </a:bodyPr>
          <a:lstStyle/>
          <a:p>
            <a:pPr marL="1778000" indent="-1778000" defTabSz="800100">
              <a:spcBef>
                <a:spcPts val="1800"/>
              </a:spcBef>
              <a:buNone/>
            </a:pPr>
            <a:r>
              <a:rPr lang="en-US" b="1" i="1" dirty="0" err="1"/>
              <a:t>Dataframe</a:t>
            </a:r>
            <a:r>
              <a:rPr lang="en-US" b="1" i="1" dirty="0"/>
              <a:t> </a:t>
            </a:r>
            <a:r>
              <a:rPr lang="en-US" dirty="0"/>
              <a:t>  A group of rows and columns (like a spreadsheet). Each column has a specific type (TRUE/FALSE, integer, number, character, factor, etc.). </a:t>
            </a:r>
          </a:p>
          <a:p>
            <a:pPr marL="1778000" indent="-1778000">
              <a:spcBef>
                <a:spcPts val="1800"/>
              </a:spcBef>
              <a:buNone/>
            </a:pPr>
            <a:r>
              <a:rPr lang="en-US" b="1" i="1" dirty="0"/>
              <a:t>Factor </a:t>
            </a:r>
            <a:r>
              <a:rPr lang="en-US" dirty="0"/>
              <a:t>          A type of variable that is a categorical grouping (“red” vs “blue”; “Treatment1” vs “Treatment2” vs “Treatment3”). </a:t>
            </a:r>
          </a:p>
          <a:p>
            <a:pPr marL="1778000" indent="-1778000">
              <a:spcBef>
                <a:spcPts val="1800"/>
              </a:spcBef>
              <a:buNone/>
            </a:pPr>
            <a:r>
              <a:rPr lang="en-US" b="1" dirty="0"/>
              <a:t>=  </a:t>
            </a:r>
            <a:r>
              <a:rPr lang="en-US" dirty="0"/>
              <a:t>                   The equals sign sets something to a variable (by convention this is a static number, character, etc., not a </a:t>
            </a:r>
            <a:r>
              <a:rPr lang="en-US" dirty="0" err="1"/>
              <a:t>dataframe</a:t>
            </a:r>
            <a:r>
              <a:rPr lang="en-US" dirty="0"/>
              <a:t>)</a:t>
            </a:r>
          </a:p>
          <a:p>
            <a:pPr marL="1778000" indent="-1778000">
              <a:spcBef>
                <a:spcPts val="1800"/>
              </a:spcBef>
              <a:buNone/>
            </a:pPr>
            <a:r>
              <a:rPr lang="en-US" b="1" dirty="0"/>
              <a:t>&lt;-</a:t>
            </a:r>
            <a:r>
              <a:rPr lang="en-US" dirty="0"/>
              <a:t>                    The “leftward arrow” sets the items to the right to be equal to the variable on the left. For example:   </a:t>
            </a:r>
            <a:r>
              <a:rPr lang="en-US" sz="2200" dirty="0">
                <a:latin typeface="Consolas" panose="020B0609020204030204" pitchFamily="49" charset="0"/>
              </a:rPr>
              <a:t>x1 &lt;- </a:t>
            </a:r>
            <a:r>
              <a:rPr lang="en-US" sz="2200" dirty="0" err="1">
                <a:latin typeface="Consolas" panose="020B0609020204030204" pitchFamily="49" charset="0"/>
              </a:rPr>
              <a:t>NewVariable</a:t>
            </a:r>
            <a:r>
              <a:rPr lang="en-US" sz="2200" dirty="0">
                <a:latin typeface="Consolas" panose="020B0609020204030204" pitchFamily="49" charset="0"/>
              </a:rPr>
              <a:t> </a:t>
            </a:r>
            <a:endParaRPr lang="en-US" dirty="0">
              <a:latin typeface="Consolas" panose="020B0609020204030204" pitchFamily="49" charset="0"/>
            </a:endParaRPr>
          </a:p>
          <a:p>
            <a:pPr marL="1778000" indent="-1778000">
              <a:spcBef>
                <a:spcPts val="1800"/>
              </a:spcBef>
              <a:buNone/>
            </a:pPr>
            <a:r>
              <a:rPr lang="en-US" b="1" dirty="0"/>
              <a:t>c()</a:t>
            </a:r>
            <a:r>
              <a:rPr lang="en-US" dirty="0"/>
              <a:t>                   Lowercase c means concatenate which groups a bunch of things together. For example:   </a:t>
            </a:r>
            <a:r>
              <a:rPr lang="en-US" sz="2200" dirty="0">
                <a:latin typeface="Consolas" panose="020B0609020204030204" pitchFamily="49" charset="0"/>
              </a:rPr>
              <a:t>x1 &lt;- c(“New Variable1”, “New Variable2”)</a:t>
            </a: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24782D2D-FB1B-4DF1-8910-A8428578CF71}"/>
              </a:ext>
            </a:extLst>
          </p:cNvPr>
          <p:cNvSpPr>
            <a:spLocks noGrp="1"/>
          </p:cNvSpPr>
          <p:nvPr>
            <p:ph type="sldNum" sz="quarter" idx="12"/>
          </p:nvPr>
        </p:nvSpPr>
        <p:spPr/>
        <p:txBody>
          <a:bodyPr/>
          <a:lstStyle/>
          <a:p>
            <a:fld id="{6D95AE55-B5F4-483D-AEFF-E8059F5502F5}" type="slidenum">
              <a:rPr lang="en-US" smtClean="0"/>
              <a:t>20</a:t>
            </a:fld>
            <a:endParaRPr lang="en-US"/>
          </a:p>
        </p:txBody>
      </p:sp>
    </p:spTree>
    <p:extLst>
      <p:ext uri="{BB962C8B-B14F-4D97-AF65-F5344CB8AC3E}">
        <p14:creationId xmlns:p14="http://schemas.microsoft.com/office/powerpoint/2010/main" val="10848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3EEA-2FB8-47D2-98DD-D66E81F80E86}"/>
              </a:ext>
            </a:extLst>
          </p:cNvPr>
          <p:cNvSpPr>
            <a:spLocks noGrp="1"/>
          </p:cNvSpPr>
          <p:nvPr>
            <p:ph type="title"/>
          </p:nvPr>
        </p:nvSpPr>
        <p:spPr/>
        <p:txBody>
          <a:bodyPr/>
          <a:lstStyle/>
          <a:p>
            <a:r>
              <a:rPr lang="en-US" dirty="0"/>
              <a:t>Even more Jargon</a:t>
            </a:r>
          </a:p>
        </p:txBody>
      </p:sp>
      <p:sp>
        <p:nvSpPr>
          <p:cNvPr id="4" name="Slide Number Placeholder 3">
            <a:extLst>
              <a:ext uri="{FF2B5EF4-FFF2-40B4-BE49-F238E27FC236}">
                <a16:creationId xmlns:a16="http://schemas.microsoft.com/office/drawing/2014/main" id="{84D106F0-A900-400C-9E7C-627857C675AB}"/>
              </a:ext>
            </a:extLst>
          </p:cNvPr>
          <p:cNvSpPr>
            <a:spLocks noGrp="1"/>
          </p:cNvSpPr>
          <p:nvPr>
            <p:ph type="sldNum" sz="quarter" idx="12"/>
          </p:nvPr>
        </p:nvSpPr>
        <p:spPr/>
        <p:txBody>
          <a:bodyPr/>
          <a:lstStyle/>
          <a:p>
            <a:fld id="{6D95AE55-B5F4-483D-AEFF-E8059F5502F5}" type="slidenum">
              <a:rPr lang="en-US" smtClean="0"/>
              <a:t>21</a:t>
            </a:fld>
            <a:endParaRPr lang="en-US"/>
          </a:p>
        </p:txBody>
      </p:sp>
      <p:sp>
        <p:nvSpPr>
          <p:cNvPr id="5" name="Content Placeholder 2">
            <a:extLst>
              <a:ext uri="{FF2B5EF4-FFF2-40B4-BE49-F238E27FC236}">
                <a16:creationId xmlns:a16="http://schemas.microsoft.com/office/drawing/2014/main" id="{176F4D37-8AD5-4C99-A632-7C0AC7334680}"/>
              </a:ext>
            </a:extLst>
          </p:cNvPr>
          <p:cNvSpPr txBox="1">
            <a:spLocks/>
          </p:cNvSpPr>
          <p:nvPr/>
        </p:nvSpPr>
        <p:spPr>
          <a:xfrm>
            <a:off x="603250" y="2008187"/>
            <a:ext cx="1129030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0" indent="-1778000" defTabSz="800100">
              <a:buNone/>
            </a:pPr>
            <a:r>
              <a:rPr lang="en-US" b="1" i="1" dirty="0"/>
              <a:t>[]</a:t>
            </a:r>
            <a:r>
              <a:rPr lang="en-US" dirty="0"/>
              <a:t>       Square brackets mean selecting a subset</a:t>
            </a:r>
          </a:p>
          <a:p>
            <a:pPr marL="1778000" indent="-1778000">
              <a:buFont typeface="Arial" panose="020B0604020202020204" pitchFamily="34" charset="0"/>
              <a:buNone/>
            </a:pPr>
            <a:r>
              <a:rPr lang="en-US" b="1" dirty="0"/>
              <a:t>==</a:t>
            </a:r>
            <a:r>
              <a:rPr lang="en-US" dirty="0"/>
              <a:t>      To check if things are equal, use two equals signs together</a:t>
            </a:r>
          </a:p>
          <a:p>
            <a:pPr marL="800100" indent="-800100">
              <a:buNone/>
            </a:pPr>
            <a:r>
              <a:rPr lang="en-US" b="1" dirty="0"/>
              <a:t>!= </a:t>
            </a:r>
            <a:r>
              <a:rPr lang="en-US" dirty="0"/>
              <a:t>      To check if things are NOT equal, use this</a:t>
            </a:r>
          </a:p>
          <a:p>
            <a:pPr marL="800100" lvl="1" indent="-800100">
              <a:buNone/>
            </a:pPr>
            <a:r>
              <a:rPr lang="en-US" dirty="0"/>
              <a:t>            </a:t>
            </a:r>
            <a:r>
              <a:rPr lang="en-US" i="1" dirty="0"/>
              <a:t>(There are others that are used less commonly: &amp; means AND, | means OR, !   means NOT, %in% means in a list)</a:t>
            </a:r>
          </a:p>
          <a:p>
            <a:pPr marL="457200" lvl="1" indent="0">
              <a:buNone/>
            </a:pPr>
            <a:endParaRPr lang="en-US" dirty="0"/>
          </a:p>
          <a:p>
            <a:pPr marL="0" indent="0">
              <a:buNone/>
            </a:pPr>
            <a:r>
              <a:rPr lang="en-US" b="1" dirty="0"/>
              <a:t>~</a:t>
            </a:r>
            <a:r>
              <a:rPr lang="en-US" dirty="0"/>
              <a:t>        In base R the tilde usually means “regressed upon”</a:t>
            </a:r>
          </a:p>
        </p:txBody>
      </p:sp>
    </p:spTree>
    <p:extLst>
      <p:ext uri="{BB962C8B-B14F-4D97-AF65-F5344CB8AC3E}">
        <p14:creationId xmlns:p14="http://schemas.microsoft.com/office/powerpoint/2010/main" val="247451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0D75-9D57-41EC-828C-9BA7C612722B}"/>
              </a:ext>
            </a:extLst>
          </p:cNvPr>
          <p:cNvSpPr>
            <a:spLocks noGrp="1"/>
          </p:cNvSpPr>
          <p:nvPr>
            <p:ph type="title"/>
          </p:nvPr>
        </p:nvSpPr>
        <p:spPr/>
        <p:txBody>
          <a:bodyPr>
            <a:normAutofit/>
          </a:bodyPr>
          <a:lstStyle/>
          <a:p>
            <a:r>
              <a:rPr lang="en-US" dirty="0"/>
              <a:t>The last of the Jargon</a:t>
            </a:r>
          </a:p>
        </p:txBody>
      </p:sp>
      <p:sp>
        <p:nvSpPr>
          <p:cNvPr id="3" name="Content Placeholder 2">
            <a:extLst>
              <a:ext uri="{FF2B5EF4-FFF2-40B4-BE49-F238E27FC236}">
                <a16:creationId xmlns:a16="http://schemas.microsoft.com/office/drawing/2014/main" id="{1DA73832-D198-422E-99EA-075232EDFCD5}"/>
              </a:ext>
            </a:extLst>
          </p:cNvPr>
          <p:cNvSpPr>
            <a:spLocks noGrp="1"/>
          </p:cNvSpPr>
          <p:nvPr>
            <p:ph idx="1"/>
          </p:nvPr>
        </p:nvSpPr>
        <p:spPr>
          <a:xfrm>
            <a:off x="609600" y="1600200"/>
            <a:ext cx="11430000" cy="5121275"/>
          </a:xfrm>
        </p:spPr>
        <p:txBody>
          <a:bodyPr>
            <a:normAutofit/>
          </a:bodyPr>
          <a:lstStyle/>
          <a:p>
            <a:pPr marL="1435100" indent="-1435100">
              <a:spcBef>
                <a:spcPts val="1800"/>
              </a:spcBef>
              <a:buNone/>
            </a:pPr>
            <a:r>
              <a:rPr lang="en-US" b="1" dirty="0"/>
              <a:t>rm()          </a:t>
            </a:r>
            <a:r>
              <a:rPr lang="en-US" dirty="0"/>
              <a:t>Removes a variable from your workspace</a:t>
            </a:r>
          </a:p>
          <a:p>
            <a:pPr marL="1435100" indent="-1435100">
              <a:spcBef>
                <a:spcPts val="1800"/>
              </a:spcBef>
              <a:buNone/>
            </a:pPr>
            <a:r>
              <a:rPr lang="en-US" b="1" dirty="0"/>
              <a:t>str()          </a:t>
            </a:r>
            <a:r>
              <a:rPr lang="en-US" dirty="0"/>
              <a:t>Inspects the structure of a variable</a:t>
            </a:r>
          </a:p>
          <a:p>
            <a:pPr marL="1435100" indent="-1435100">
              <a:spcBef>
                <a:spcPts val="1800"/>
              </a:spcBef>
              <a:buNone/>
            </a:pPr>
            <a:r>
              <a:rPr lang="en-US" b="1" dirty="0"/>
              <a:t>$</a:t>
            </a:r>
            <a:r>
              <a:rPr lang="en-US" dirty="0"/>
              <a:t>               Selects a particular column of a </a:t>
            </a:r>
            <a:r>
              <a:rPr lang="en-US" dirty="0" err="1"/>
              <a:t>dataframe</a:t>
            </a:r>
            <a:r>
              <a:rPr lang="en-US" dirty="0"/>
              <a:t>                                          For example:  </a:t>
            </a:r>
            <a:r>
              <a:rPr lang="en-US" sz="2400" dirty="0">
                <a:latin typeface="Consolas" panose="020B0609020204030204" pitchFamily="49" charset="0"/>
              </a:rPr>
              <a:t>dataframename$col1</a:t>
            </a:r>
            <a:endParaRPr lang="en-US" dirty="0">
              <a:latin typeface="Consolas" panose="020B0609020204030204" pitchFamily="49" charset="0"/>
            </a:endParaRPr>
          </a:p>
          <a:p>
            <a:pPr marL="1435100" indent="-1435100">
              <a:spcBef>
                <a:spcPts val="1800"/>
              </a:spcBef>
              <a:buNone/>
            </a:pPr>
            <a:r>
              <a:rPr lang="en-US" b="1" dirty="0"/>
              <a:t>#</a:t>
            </a:r>
            <a:r>
              <a:rPr lang="en-US" dirty="0"/>
              <a:t>               Makes a “comment” (not run code), noting to R to not run anything on this line to the right </a:t>
            </a:r>
          </a:p>
          <a:p>
            <a:pPr marL="0" indent="0">
              <a:buNone/>
            </a:pPr>
            <a:r>
              <a:rPr lang="en-US" dirty="0"/>
              <a:t>	      </a:t>
            </a:r>
            <a:r>
              <a:rPr lang="en-US" sz="1900" dirty="0">
                <a:latin typeface="Consolas" panose="020B0609020204030204" pitchFamily="49" charset="0"/>
              </a:rPr>
              <a:t>&gt; print(“Hello!”) #This line only evaluates the Hello! part ignoring this</a:t>
            </a:r>
          </a:p>
          <a:p>
            <a:pPr marL="0" indent="0">
              <a:buNone/>
            </a:pPr>
            <a:endParaRPr lang="en-US" dirty="0"/>
          </a:p>
          <a:p>
            <a:pPr marL="0" indent="0">
              <a:buNone/>
            </a:pPr>
            <a:r>
              <a:rPr lang="en-US" dirty="0"/>
              <a:t>Also: Lines must end with a comma, bracket, or similar. If you want your code to continue to the next line, you will need a comma at the end of a line</a:t>
            </a:r>
          </a:p>
        </p:txBody>
      </p:sp>
      <p:sp>
        <p:nvSpPr>
          <p:cNvPr id="4" name="Slide Number Placeholder 3">
            <a:extLst>
              <a:ext uri="{FF2B5EF4-FFF2-40B4-BE49-F238E27FC236}">
                <a16:creationId xmlns:a16="http://schemas.microsoft.com/office/drawing/2014/main" id="{00B1A3A0-EFE9-46C4-8627-FDE27A1F3F7B}"/>
              </a:ext>
            </a:extLst>
          </p:cNvPr>
          <p:cNvSpPr>
            <a:spLocks noGrp="1"/>
          </p:cNvSpPr>
          <p:nvPr>
            <p:ph type="sldNum" sz="quarter" idx="12"/>
          </p:nvPr>
        </p:nvSpPr>
        <p:spPr/>
        <p:txBody>
          <a:bodyPr/>
          <a:lstStyle/>
          <a:p>
            <a:fld id="{6D95AE55-B5F4-483D-AEFF-E8059F5502F5}" type="slidenum">
              <a:rPr lang="en-US" smtClean="0"/>
              <a:t>22</a:t>
            </a:fld>
            <a:endParaRPr lang="en-US"/>
          </a:p>
        </p:txBody>
      </p:sp>
    </p:spTree>
    <p:extLst>
      <p:ext uri="{BB962C8B-B14F-4D97-AF65-F5344CB8AC3E}">
        <p14:creationId xmlns:p14="http://schemas.microsoft.com/office/powerpoint/2010/main" val="316148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A31-5332-490F-97B4-64052D1A5902}"/>
              </a:ext>
            </a:extLst>
          </p:cNvPr>
          <p:cNvSpPr>
            <a:spLocks noGrp="1"/>
          </p:cNvSpPr>
          <p:nvPr>
            <p:ph type="title"/>
          </p:nvPr>
        </p:nvSpPr>
        <p:spPr/>
        <p:txBody>
          <a:bodyPr/>
          <a:lstStyle/>
          <a:p>
            <a:r>
              <a:rPr lang="en-US" dirty="0"/>
              <a:t>Let’s head to RStudio</a:t>
            </a:r>
          </a:p>
        </p:txBody>
      </p:sp>
      <p:sp>
        <p:nvSpPr>
          <p:cNvPr id="3" name="Content Placeholder 2">
            <a:extLst>
              <a:ext uri="{FF2B5EF4-FFF2-40B4-BE49-F238E27FC236}">
                <a16:creationId xmlns:a16="http://schemas.microsoft.com/office/drawing/2014/main" id="{5978377A-E30C-455C-B887-5A6CFF8FED32}"/>
              </a:ext>
            </a:extLst>
          </p:cNvPr>
          <p:cNvSpPr>
            <a:spLocks noGrp="1"/>
          </p:cNvSpPr>
          <p:nvPr>
            <p:ph idx="1"/>
          </p:nvPr>
        </p:nvSpPr>
        <p:spPr>
          <a:xfrm>
            <a:off x="838200" y="1688122"/>
            <a:ext cx="10515600" cy="4803113"/>
          </a:xfrm>
        </p:spPr>
        <p:txBody>
          <a:bodyPr>
            <a:normAutofit/>
          </a:bodyPr>
          <a:lstStyle/>
          <a:p>
            <a:pPr>
              <a:spcBef>
                <a:spcPts val="2400"/>
              </a:spcBef>
            </a:pPr>
            <a:r>
              <a:rPr lang="en-US" dirty="0"/>
              <a:t>Let’s familiarize ourselves with RStudio</a:t>
            </a:r>
          </a:p>
          <a:p>
            <a:pPr lvl="1">
              <a:spcBef>
                <a:spcPts val="600"/>
              </a:spcBef>
            </a:pPr>
            <a:r>
              <a:rPr lang="en-US" dirty="0"/>
              <a:t>You are learning two things at once: the new-to-you program RStudio and the R language</a:t>
            </a:r>
          </a:p>
          <a:p>
            <a:pPr>
              <a:spcBef>
                <a:spcPts val="3000"/>
              </a:spcBef>
            </a:pPr>
            <a:r>
              <a:rPr lang="en-US" dirty="0"/>
              <a:t>I’ll show you how to use RStudio and we’ll review the basics of the program. You can watch my screen and/or run the lines yourselves. We’ll assess ADF&amp;G data that you use</a:t>
            </a:r>
          </a:p>
          <a:p>
            <a:pPr>
              <a:spcBef>
                <a:spcPts val="3000"/>
              </a:spcBef>
            </a:pPr>
            <a:r>
              <a:rPr lang="en-US" dirty="0"/>
              <a:t>Later, revisit the script on your own. Consider modifying lines</a:t>
            </a:r>
          </a:p>
          <a:p>
            <a:pPr lvl="1"/>
            <a:r>
              <a:rPr lang="en-US" dirty="0"/>
              <a:t>Read the comments then run the line (“Run” or </a:t>
            </a:r>
            <a:r>
              <a:rPr lang="en-US" dirty="0" err="1"/>
              <a:t>ctrl+Enter</a:t>
            </a:r>
            <a:r>
              <a:rPr lang="en-US" dirty="0"/>
              <a:t>)</a:t>
            </a:r>
          </a:p>
          <a:p>
            <a:pPr lvl="1"/>
            <a:r>
              <a:rPr lang="en-US" dirty="0"/>
              <a:t>Go slow, it isn’t a race</a:t>
            </a:r>
          </a:p>
          <a:p>
            <a:pPr lvl="1"/>
            <a:r>
              <a:rPr lang="en-US" dirty="0"/>
              <a:t>Ask yourself </a:t>
            </a:r>
            <a:r>
              <a:rPr lang="en-US" i="1" dirty="0"/>
              <a:t>why </a:t>
            </a:r>
            <a:r>
              <a:rPr lang="en-US" dirty="0"/>
              <a:t>something works or fails</a:t>
            </a:r>
          </a:p>
        </p:txBody>
      </p:sp>
      <p:sp>
        <p:nvSpPr>
          <p:cNvPr id="4" name="Slide Number Placeholder 3">
            <a:extLst>
              <a:ext uri="{FF2B5EF4-FFF2-40B4-BE49-F238E27FC236}">
                <a16:creationId xmlns:a16="http://schemas.microsoft.com/office/drawing/2014/main" id="{F4DD7783-873C-4FC0-9BFC-FCB9789549EF}"/>
              </a:ext>
            </a:extLst>
          </p:cNvPr>
          <p:cNvSpPr>
            <a:spLocks noGrp="1"/>
          </p:cNvSpPr>
          <p:nvPr>
            <p:ph type="sldNum" sz="quarter" idx="12"/>
          </p:nvPr>
        </p:nvSpPr>
        <p:spPr/>
        <p:txBody>
          <a:bodyPr/>
          <a:lstStyle/>
          <a:p>
            <a:fld id="{6D95AE55-B5F4-483D-AEFF-E8059F5502F5}" type="slidenum">
              <a:rPr lang="en-US" smtClean="0"/>
              <a:t>23</a:t>
            </a:fld>
            <a:endParaRPr lang="en-US"/>
          </a:p>
        </p:txBody>
      </p:sp>
    </p:spTree>
    <p:extLst>
      <p:ext uri="{BB962C8B-B14F-4D97-AF65-F5344CB8AC3E}">
        <p14:creationId xmlns:p14="http://schemas.microsoft.com/office/powerpoint/2010/main" val="8529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199-FEFA-48C9-B2D4-50E92F39F863}"/>
              </a:ext>
            </a:extLst>
          </p:cNvPr>
          <p:cNvSpPr>
            <a:spLocks noGrp="1"/>
          </p:cNvSpPr>
          <p:nvPr>
            <p:ph type="title"/>
          </p:nvPr>
        </p:nvSpPr>
        <p:spPr/>
        <p:txBody>
          <a:bodyPr/>
          <a:lstStyle/>
          <a:p>
            <a:r>
              <a:rPr lang="en-US" dirty="0"/>
              <a:t>RStudio Summary</a:t>
            </a:r>
          </a:p>
        </p:txBody>
      </p:sp>
      <p:sp>
        <p:nvSpPr>
          <p:cNvPr id="3" name="Content Placeholder 2">
            <a:extLst>
              <a:ext uri="{FF2B5EF4-FFF2-40B4-BE49-F238E27FC236}">
                <a16:creationId xmlns:a16="http://schemas.microsoft.com/office/drawing/2014/main" id="{43D43A62-1652-40C1-9E53-7EAECB20B311}"/>
              </a:ext>
            </a:extLst>
          </p:cNvPr>
          <p:cNvSpPr>
            <a:spLocks noGrp="1"/>
          </p:cNvSpPr>
          <p:nvPr>
            <p:ph idx="1"/>
          </p:nvPr>
        </p:nvSpPr>
        <p:spPr>
          <a:xfrm>
            <a:off x="3595954" y="1825625"/>
            <a:ext cx="7757845" cy="4351338"/>
          </a:xfrm>
        </p:spPr>
        <p:txBody>
          <a:bodyPr>
            <a:normAutofit lnSpcReduction="10000"/>
          </a:bodyPr>
          <a:lstStyle/>
          <a:p>
            <a:pPr marL="0" indent="0">
              <a:buNone/>
            </a:pPr>
            <a:r>
              <a:rPr lang="en-US" b="1" u="sng" dirty="0"/>
              <a:t>What we just learned</a:t>
            </a:r>
          </a:p>
          <a:p>
            <a:r>
              <a:rPr lang="en-US" dirty="0"/>
              <a:t>How to open a R project</a:t>
            </a:r>
          </a:p>
          <a:p>
            <a:r>
              <a:rPr lang="en-US" dirty="0"/>
              <a:t>4 panes in RStudio</a:t>
            </a:r>
          </a:p>
          <a:p>
            <a:r>
              <a:rPr lang="en-US" dirty="0"/>
              <a:t>How to run a line</a:t>
            </a:r>
          </a:p>
          <a:p>
            <a:r>
              <a:rPr lang="en-US" dirty="0"/>
              <a:t>Difference between script &amp; console</a:t>
            </a:r>
          </a:p>
          <a:p>
            <a:r>
              <a:rPr lang="en-US" dirty="0"/>
              <a:t>Autocomplete for functions</a:t>
            </a:r>
          </a:p>
          <a:p>
            <a:r>
              <a:rPr lang="en-US" dirty="0"/>
              <a:t>Highlighting a word</a:t>
            </a:r>
          </a:p>
          <a:p>
            <a:r>
              <a:rPr lang="en-US" dirty="0"/>
              <a:t>Help</a:t>
            </a:r>
          </a:p>
          <a:p>
            <a:r>
              <a:rPr lang="en-US" dirty="0"/>
              <a:t>Viewing a </a:t>
            </a:r>
            <a:r>
              <a:rPr lang="en-US" dirty="0" err="1"/>
              <a:t>dataframe</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A82A11-6434-40F6-862F-DACD0180D393}"/>
              </a:ext>
            </a:extLst>
          </p:cNvPr>
          <p:cNvSpPr>
            <a:spLocks noGrp="1"/>
          </p:cNvSpPr>
          <p:nvPr>
            <p:ph type="sldNum" sz="quarter" idx="12"/>
          </p:nvPr>
        </p:nvSpPr>
        <p:spPr/>
        <p:txBody>
          <a:bodyPr/>
          <a:lstStyle/>
          <a:p>
            <a:fld id="{6D95AE55-B5F4-483D-AEFF-E8059F5502F5}" type="slidenum">
              <a:rPr lang="en-US" smtClean="0"/>
              <a:t>24</a:t>
            </a:fld>
            <a:endParaRPr lang="en-US"/>
          </a:p>
        </p:txBody>
      </p:sp>
    </p:spTree>
    <p:extLst>
      <p:ext uri="{BB962C8B-B14F-4D97-AF65-F5344CB8AC3E}">
        <p14:creationId xmlns:p14="http://schemas.microsoft.com/office/powerpoint/2010/main" val="222363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CB94-06F8-4CB7-8986-9F3DED090D53}"/>
              </a:ext>
            </a:extLst>
          </p:cNvPr>
          <p:cNvSpPr>
            <a:spLocks noGrp="1"/>
          </p:cNvSpPr>
          <p:nvPr>
            <p:ph type="title"/>
          </p:nvPr>
        </p:nvSpPr>
        <p:spPr/>
        <p:txBody>
          <a:bodyPr/>
          <a:lstStyle/>
          <a:p>
            <a:r>
              <a:rPr lang="en-US" sz="6000" b="1" dirty="0"/>
              <a:t>2 – The Basics of Programming</a:t>
            </a:r>
            <a:endParaRPr lang="en-US" dirty="0"/>
          </a:p>
        </p:txBody>
      </p:sp>
      <p:sp>
        <p:nvSpPr>
          <p:cNvPr id="3" name="Text Placeholder 2">
            <a:extLst>
              <a:ext uri="{FF2B5EF4-FFF2-40B4-BE49-F238E27FC236}">
                <a16:creationId xmlns:a16="http://schemas.microsoft.com/office/drawing/2014/main" id="{ED5DFB14-4E9B-40AD-AC23-D947BD06E46B}"/>
              </a:ext>
            </a:extLst>
          </p:cNvPr>
          <p:cNvSpPr>
            <a:spLocks noGrp="1"/>
          </p:cNvSpPr>
          <p:nvPr>
            <p:ph type="body" idx="1"/>
          </p:nvPr>
        </p:nvSpPr>
        <p:spPr/>
        <p:txBody>
          <a:bodyPr/>
          <a:lstStyle/>
          <a:p>
            <a:r>
              <a:rPr lang="en-US" dirty="0"/>
              <a:t>Did you know today was the day you became a programmer?</a:t>
            </a:r>
          </a:p>
        </p:txBody>
      </p:sp>
      <p:sp>
        <p:nvSpPr>
          <p:cNvPr id="4" name="Slide Number Placeholder 3">
            <a:extLst>
              <a:ext uri="{FF2B5EF4-FFF2-40B4-BE49-F238E27FC236}">
                <a16:creationId xmlns:a16="http://schemas.microsoft.com/office/drawing/2014/main" id="{93678454-C2C7-43A2-BF1B-A5C080773478}"/>
              </a:ext>
            </a:extLst>
          </p:cNvPr>
          <p:cNvSpPr>
            <a:spLocks noGrp="1"/>
          </p:cNvSpPr>
          <p:nvPr>
            <p:ph type="sldNum" sz="quarter" idx="12"/>
          </p:nvPr>
        </p:nvSpPr>
        <p:spPr/>
        <p:txBody>
          <a:bodyPr/>
          <a:lstStyle/>
          <a:p>
            <a:fld id="{6D95AE55-B5F4-483D-AEFF-E8059F5502F5}" type="slidenum">
              <a:rPr lang="en-US" smtClean="0"/>
              <a:t>25</a:t>
            </a:fld>
            <a:endParaRPr lang="en-US"/>
          </a:p>
        </p:txBody>
      </p:sp>
    </p:spTree>
    <p:extLst>
      <p:ext uri="{BB962C8B-B14F-4D97-AF65-F5344CB8AC3E}">
        <p14:creationId xmlns:p14="http://schemas.microsoft.com/office/powerpoint/2010/main" val="3525718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0" y="1825624"/>
            <a:ext cx="10676860" cy="4667251"/>
          </a:xfrm>
        </p:spPr>
        <p:txBody>
          <a:bodyPr>
            <a:noAutofit/>
          </a:bodyPr>
          <a:lstStyle/>
          <a:p>
            <a:pPr marL="0" indent="0">
              <a:buNone/>
            </a:pPr>
            <a:r>
              <a:rPr lang="en-US" sz="3600" dirty="0"/>
              <a:t>If you use R, you WILL get errors</a:t>
            </a:r>
          </a:p>
          <a:p>
            <a:pPr marL="0" indent="0">
              <a:buNone/>
            </a:pPr>
            <a:r>
              <a:rPr lang="en-US" sz="3600" dirty="0"/>
              <a:t>You’ll get errors every other line (I do!) and that’s OK!</a:t>
            </a:r>
          </a:p>
          <a:p>
            <a:pPr marL="0" indent="0">
              <a:buNone/>
            </a:pPr>
            <a:endParaRPr lang="en-US" sz="3600" dirty="0"/>
          </a:p>
          <a:p>
            <a:pPr marL="0" indent="0">
              <a:buNone/>
            </a:pPr>
            <a:r>
              <a:rPr lang="en-US" sz="3600" dirty="0"/>
              <a:t>Don’t stress about an error, just find what the issue is</a:t>
            </a:r>
          </a:p>
          <a:p>
            <a:pPr marL="0" indent="0">
              <a:buNone/>
            </a:pPr>
            <a:endParaRPr lang="en-US" sz="3600" dirty="0"/>
          </a:p>
          <a:p>
            <a:pPr marL="0" indent="0">
              <a:buNone/>
            </a:pPr>
            <a:r>
              <a:rPr lang="en-US" sz="3600" dirty="0"/>
              <a:t>Errors don’t go away, you just get faster at solving them </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26</a:t>
            </a:fld>
            <a:endParaRPr lang="en-US"/>
          </a:p>
        </p:txBody>
      </p:sp>
      <p:pic>
        <p:nvPicPr>
          <p:cNvPr id="5" name="Graphic 4" descr="Smiling face outline with solid fill">
            <a:extLst>
              <a:ext uri="{FF2B5EF4-FFF2-40B4-BE49-F238E27FC236}">
                <a16:creationId xmlns:a16="http://schemas.microsoft.com/office/drawing/2014/main" id="{3DE5D2DC-6111-44D2-8BF9-FB8426258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9523" y="5623556"/>
            <a:ext cx="655746" cy="655746"/>
          </a:xfrm>
          <a:prstGeom prst="rect">
            <a:avLst/>
          </a:prstGeom>
        </p:spPr>
      </p:pic>
    </p:spTree>
    <p:extLst>
      <p:ext uri="{BB962C8B-B14F-4D97-AF65-F5344CB8AC3E}">
        <p14:creationId xmlns:p14="http://schemas.microsoft.com/office/powerpoint/2010/main" val="1822443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234C-A3FE-4CAA-96DA-C1EC24767CDB}"/>
              </a:ext>
            </a:extLst>
          </p:cNvPr>
          <p:cNvSpPr>
            <a:spLocks noGrp="1"/>
          </p:cNvSpPr>
          <p:nvPr>
            <p:ph type="title"/>
          </p:nvPr>
        </p:nvSpPr>
        <p:spPr/>
        <p:txBody>
          <a:bodyPr/>
          <a:lstStyle/>
          <a:p>
            <a:r>
              <a:rPr lang="en-US" dirty="0"/>
              <a:t>Basic Programming</a:t>
            </a:r>
          </a:p>
        </p:txBody>
      </p:sp>
      <p:sp>
        <p:nvSpPr>
          <p:cNvPr id="3" name="Content Placeholder 2">
            <a:extLst>
              <a:ext uri="{FF2B5EF4-FFF2-40B4-BE49-F238E27FC236}">
                <a16:creationId xmlns:a16="http://schemas.microsoft.com/office/drawing/2014/main" id="{8FC4338A-48E5-4E34-B651-CB9B1DF82EF6}"/>
              </a:ext>
            </a:extLst>
          </p:cNvPr>
          <p:cNvSpPr>
            <a:spLocks noGrp="1"/>
          </p:cNvSpPr>
          <p:nvPr>
            <p:ph idx="1"/>
          </p:nvPr>
        </p:nvSpPr>
        <p:spPr>
          <a:xfrm>
            <a:off x="265815" y="1605516"/>
            <a:ext cx="5703366" cy="5115959"/>
          </a:xfrm>
        </p:spPr>
        <p:txBody>
          <a:bodyPr>
            <a:normAutofit/>
          </a:bodyPr>
          <a:lstStyle/>
          <a:p>
            <a:r>
              <a:rPr lang="en-US" dirty="0"/>
              <a:t>To set objects we use “=“ or “&lt;-”.</a:t>
            </a:r>
          </a:p>
          <a:p>
            <a:pPr marL="574675" lvl="1" indent="-234950">
              <a:tabLst>
                <a:tab pos="287338" algn="l"/>
              </a:tabLst>
            </a:pPr>
            <a:r>
              <a:rPr lang="en-US" i="1" dirty="0"/>
              <a:t>(By convention, use equals for setting variables that don’t change (a=5) and the arrow for everything more complex)</a:t>
            </a:r>
          </a:p>
          <a:p>
            <a:pPr>
              <a:spcBef>
                <a:spcPts val="3600"/>
              </a:spcBef>
            </a:pPr>
            <a:r>
              <a:rPr lang="en-US" dirty="0"/>
              <a:t>You re-write over previous values every time you evaluate</a:t>
            </a:r>
          </a:p>
          <a:p>
            <a:pPr>
              <a:spcBef>
                <a:spcPts val="3600"/>
              </a:spcBef>
            </a:pPr>
            <a:r>
              <a:rPr lang="en-US" dirty="0"/>
              <a:t>R is case sensitive</a:t>
            </a:r>
          </a:p>
          <a:p>
            <a:endParaRPr lang="en-US" dirty="0"/>
          </a:p>
          <a:p>
            <a:pPr marL="0" indent="0">
              <a:buNone/>
            </a:pPr>
            <a:r>
              <a:rPr lang="en-US" sz="2400" i="1" dirty="0"/>
              <a:t>Use </a:t>
            </a:r>
            <a:r>
              <a:rPr lang="en-US" sz="2400" i="1" dirty="0" err="1"/>
              <a:t>ctrl+Enter</a:t>
            </a:r>
            <a:r>
              <a:rPr lang="en-US" sz="2400" i="1" dirty="0"/>
              <a:t> (</a:t>
            </a:r>
            <a:r>
              <a:rPr lang="en-US" sz="2400" i="1" dirty="0" err="1"/>
              <a:t>CMD+Return</a:t>
            </a:r>
            <a:r>
              <a:rPr lang="en-US" sz="2400" i="1" dirty="0"/>
              <a:t>) or run button to evaluate</a:t>
            </a:r>
          </a:p>
        </p:txBody>
      </p:sp>
      <p:sp>
        <p:nvSpPr>
          <p:cNvPr id="4" name="Content Placeholder 2">
            <a:extLst>
              <a:ext uri="{FF2B5EF4-FFF2-40B4-BE49-F238E27FC236}">
                <a16:creationId xmlns:a16="http://schemas.microsoft.com/office/drawing/2014/main" id="{59BC0A26-C347-45F7-BF9B-6AE101372E3A}"/>
              </a:ext>
            </a:extLst>
          </p:cNvPr>
          <p:cNvSpPr txBox="1">
            <a:spLocks/>
          </p:cNvSpPr>
          <p:nvPr/>
        </p:nvSpPr>
        <p:spPr>
          <a:xfrm>
            <a:off x="6783571" y="1690688"/>
            <a:ext cx="4822075"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onsolas" panose="020B0609020204030204" pitchFamily="49" charset="0"/>
              </a:rPr>
              <a:t>&gt; a = 5</a:t>
            </a: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[1] 5</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 a = 7</a:t>
            </a: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[1] 7</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Error: object 'A' not found</a:t>
            </a:r>
          </a:p>
        </p:txBody>
      </p:sp>
      <p:sp>
        <p:nvSpPr>
          <p:cNvPr id="5" name="Slide Number Placeholder 4">
            <a:extLst>
              <a:ext uri="{FF2B5EF4-FFF2-40B4-BE49-F238E27FC236}">
                <a16:creationId xmlns:a16="http://schemas.microsoft.com/office/drawing/2014/main" id="{ADF5FA28-E335-4149-BC34-18A08F368EF9}"/>
              </a:ext>
            </a:extLst>
          </p:cNvPr>
          <p:cNvSpPr>
            <a:spLocks noGrp="1"/>
          </p:cNvSpPr>
          <p:nvPr>
            <p:ph type="sldNum" sz="quarter" idx="12"/>
          </p:nvPr>
        </p:nvSpPr>
        <p:spPr/>
        <p:txBody>
          <a:bodyPr/>
          <a:lstStyle/>
          <a:p>
            <a:fld id="{6D95AE55-B5F4-483D-AEFF-E8059F5502F5}" type="slidenum">
              <a:rPr lang="en-US" smtClean="0"/>
              <a:t>27</a:t>
            </a:fld>
            <a:endParaRPr lang="en-US"/>
          </a:p>
        </p:txBody>
      </p:sp>
      <p:grpSp>
        <p:nvGrpSpPr>
          <p:cNvPr id="6" name="Group 5">
            <a:extLst>
              <a:ext uri="{FF2B5EF4-FFF2-40B4-BE49-F238E27FC236}">
                <a16:creationId xmlns:a16="http://schemas.microsoft.com/office/drawing/2014/main" id="{677DBD59-BF36-412A-AED8-64EEEF253809}"/>
              </a:ext>
            </a:extLst>
          </p:cNvPr>
          <p:cNvGrpSpPr/>
          <p:nvPr/>
        </p:nvGrpSpPr>
        <p:grpSpPr>
          <a:xfrm>
            <a:off x="7348009" y="2681908"/>
            <a:ext cx="2514449" cy="630216"/>
            <a:chOff x="2993724" y="3796319"/>
            <a:chExt cx="2514449" cy="630216"/>
          </a:xfrm>
        </p:grpSpPr>
        <p:sp>
          <p:nvSpPr>
            <p:cNvPr id="7" name="Freeform: Shape 6">
              <a:extLst>
                <a:ext uri="{FF2B5EF4-FFF2-40B4-BE49-F238E27FC236}">
                  <a16:creationId xmlns:a16="http://schemas.microsoft.com/office/drawing/2014/main" id="{5A096AB6-85AC-45C8-83E1-4D21339F50CC}"/>
                </a:ext>
              </a:extLst>
            </p:cNvPr>
            <p:cNvSpPr/>
            <p:nvPr/>
          </p:nvSpPr>
          <p:spPr>
            <a:xfrm>
              <a:off x="3206329" y="4037979"/>
              <a:ext cx="2301844" cy="388556"/>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Lst>
              <a:ahLst/>
              <a:cxnLst>
                <a:cxn ang="0">
                  <a:pos x="connsiteX0" y="connsiteY0"/>
                </a:cxn>
                <a:cxn ang="0">
                  <a:pos x="connsiteX1" y="connsiteY1"/>
                </a:cxn>
                <a:cxn ang="0">
                  <a:pos x="connsiteX2" y="connsiteY2"/>
                </a:cxn>
              </a:cxnLst>
              <a:rect l="l" t="t" r="r" b="b"/>
              <a:pathLst>
                <a:path w="2670349" h="388556">
                  <a:moveTo>
                    <a:pt x="0" y="0"/>
                  </a:moveTo>
                  <a:cubicBezTo>
                    <a:pt x="40193" y="67826"/>
                    <a:pt x="189242" y="375137"/>
                    <a:pt x="1249344" y="388535"/>
                  </a:cubicBezTo>
                  <a:cubicBezTo>
                    <a:pt x="2472731" y="391047"/>
                    <a:pt x="2658626" y="175845"/>
                    <a:pt x="2670349" y="134815"/>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0E320FD-1870-44CA-B50C-A1435C3549FA}"/>
                </a:ext>
              </a:extLst>
            </p:cNvPr>
            <p:cNvSpPr/>
            <p:nvPr/>
          </p:nvSpPr>
          <p:spPr>
            <a:xfrm rot="8068255" flipV="1">
              <a:off x="2972086" y="3817957"/>
              <a:ext cx="313747" cy="27047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F1A4D43E-25A8-4C5B-8F69-ECEE1249F1FB}"/>
              </a:ext>
            </a:extLst>
          </p:cNvPr>
          <p:cNvSpPr txBox="1">
            <a:spLocks/>
          </p:cNvSpPr>
          <p:nvPr/>
        </p:nvSpPr>
        <p:spPr>
          <a:xfrm>
            <a:off x="9624340" y="2167507"/>
            <a:ext cx="2301845" cy="957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[1] in the console output means it’s the 1</a:t>
            </a:r>
            <a:r>
              <a:rPr lang="en-US" sz="1800" baseline="30000" dirty="0"/>
              <a:t>st</a:t>
            </a:r>
            <a:r>
              <a:rPr lang="en-US" sz="1800" dirty="0"/>
              <a:t> element</a:t>
            </a:r>
          </a:p>
        </p:txBody>
      </p:sp>
    </p:spTree>
    <p:extLst>
      <p:ext uri="{BB962C8B-B14F-4D97-AF65-F5344CB8AC3E}">
        <p14:creationId xmlns:p14="http://schemas.microsoft.com/office/powerpoint/2010/main" val="20477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14EBD-DF22-4D48-B41E-7CDBCD5A274F}"/>
              </a:ext>
            </a:extLst>
          </p:cNvPr>
          <p:cNvSpPr>
            <a:spLocks noGrp="1"/>
          </p:cNvSpPr>
          <p:nvPr>
            <p:ph type="title"/>
          </p:nvPr>
        </p:nvSpPr>
        <p:spPr/>
        <p:txBody>
          <a:bodyPr/>
          <a:lstStyle/>
          <a:p>
            <a:r>
              <a:rPr lang="en-US" dirty="0"/>
              <a:t>Basic Programming cont.</a:t>
            </a:r>
          </a:p>
        </p:txBody>
      </p:sp>
      <p:sp>
        <p:nvSpPr>
          <p:cNvPr id="3" name="Content Placeholder 2">
            <a:extLst>
              <a:ext uri="{FF2B5EF4-FFF2-40B4-BE49-F238E27FC236}">
                <a16:creationId xmlns:a16="http://schemas.microsoft.com/office/drawing/2014/main" id="{A9C7D083-0F2A-4ECD-9F4D-35FC35550CC2}"/>
              </a:ext>
            </a:extLst>
          </p:cNvPr>
          <p:cNvSpPr>
            <a:spLocks noGrp="1"/>
          </p:cNvSpPr>
          <p:nvPr>
            <p:ph idx="1"/>
          </p:nvPr>
        </p:nvSpPr>
        <p:spPr>
          <a:xfrm>
            <a:off x="838200" y="1825625"/>
            <a:ext cx="5257800" cy="4351338"/>
          </a:xfrm>
        </p:spPr>
        <p:txBody>
          <a:bodyPr/>
          <a:lstStyle/>
          <a:p>
            <a:pPr marL="0" indent="0">
              <a:buNone/>
            </a:pPr>
            <a:r>
              <a:rPr lang="en-US" sz="2400" dirty="0">
                <a:latin typeface="Consolas" panose="020B0609020204030204" pitchFamily="49" charset="0"/>
              </a:rPr>
              <a:t>&gt; x1 &lt;- c(10, 8, 10, 12)</a:t>
            </a:r>
          </a:p>
          <a:p>
            <a:pPr marL="0" indent="0">
              <a:buNone/>
            </a:pPr>
            <a:r>
              <a:rPr lang="en-US" sz="2400" dirty="0">
                <a:latin typeface="Consolas" panose="020B0609020204030204" pitchFamily="49" charset="0"/>
              </a:rPr>
              <a:t>&gt; mean(x1)</a:t>
            </a:r>
          </a:p>
          <a:p>
            <a:endParaRPr lang="en-US" sz="2400" dirty="0">
              <a:latin typeface="Consolas" panose="020B0609020204030204" pitchFamily="49" charset="0"/>
            </a:endParaRPr>
          </a:p>
          <a:p>
            <a:pPr marL="0" indent="0">
              <a:buNone/>
            </a:pPr>
            <a:r>
              <a:rPr lang="en-US" sz="2400" dirty="0">
                <a:latin typeface="Consolas" panose="020B0609020204030204" pitchFamily="49" charset="0"/>
              </a:rPr>
              <a:t>&gt; x2 &lt;- c(1, 2</a:t>
            </a:r>
          </a:p>
          <a:p>
            <a:pPr marL="0" indent="0">
              <a:buNone/>
            </a:pPr>
            <a:endParaRPr lang="en-US" sz="2400" dirty="0">
              <a:latin typeface="Consolas" panose="020B0609020204030204" pitchFamily="49" charset="0"/>
            </a:endParaRPr>
          </a:p>
          <a:p>
            <a:pPr marL="0" indent="0">
              <a:buNone/>
            </a:pPr>
            <a:r>
              <a:rPr lang="en-US" sz="2400" dirty="0">
                <a:latin typeface="Consolas" panose="020B0609020204030204" pitchFamily="49" charset="0"/>
              </a:rPr>
              <a:t>log(), sqrt(), sum()</a:t>
            </a:r>
          </a:p>
          <a:p>
            <a:pPr marL="0" indent="0">
              <a:buNone/>
            </a:pPr>
            <a:endParaRPr lang="en-US" sz="3200" dirty="0">
              <a:latin typeface="Consolas" panose="020B0609020204030204" pitchFamily="49" charset="0"/>
            </a:endParaRPr>
          </a:p>
          <a:p>
            <a:pPr marL="0" indent="0">
              <a:buNone/>
            </a:pPr>
            <a:r>
              <a:rPr lang="en-US" sz="2400" dirty="0">
                <a:latin typeface="Consolas" panose="020B0609020204030204" pitchFamily="49" charset="0"/>
              </a:rPr>
              <a:t>seq(from=0, to=100, by=2)</a:t>
            </a:r>
          </a:p>
        </p:txBody>
      </p:sp>
      <p:sp>
        <p:nvSpPr>
          <p:cNvPr id="4" name="Content Placeholder 2">
            <a:extLst>
              <a:ext uri="{FF2B5EF4-FFF2-40B4-BE49-F238E27FC236}">
                <a16:creationId xmlns:a16="http://schemas.microsoft.com/office/drawing/2014/main" id="{8A7E0E75-44E0-4DCD-8DAF-3F673CEC239D}"/>
              </a:ext>
            </a:extLst>
          </p:cNvPr>
          <p:cNvSpPr txBox="1">
            <a:spLocks/>
          </p:cNvSpPr>
          <p:nvPr/>
        </p:nvSpPr>
        <p:spPr>
          <a:xfrm>
            <a:off x="6621351" y="1690688"/>
            <a:ext cx="49736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0"/>
              </a:spcBef>
              <a:buNone/>
            </a:pPr>
            <a:r>
              <a:rPr lang="en-US" i="1" dirty="0"/>
              <a:t>c() is short for concatenate, or combining things together</a:t>
            </a:r>
          </a:p>
          <a:p>
            <a:pPr marL="0" indent="0">
              <a:spcBef>
                <a:spcPts val="3000"/>
              </a:spcBef>
              <a:buNone/>
            </a:pPr>
            <a:r>
              <a:rPr lang="en-US" i="1" dirty="0"/>
              <a:t>Lines can’t continue if left unfinished</a:t>
            </a:r>
          </a:p>
          <a:p>
            <a:pPr marL="0" indent="0">
              <a:spcBef>
                <a:spcPts val="3000"/>
              </a:spcBef>
              <a:buNone/>
            </a:pPr>
            <a:r>
              <a:rPr lang="en-US" i="1" dirty="0"/>
              <a:t>Explore what happens when you take log of something</a:t>
            </a:r>
          </a:p>
          <a:p>
            <a:pPr marL="0" indent="0">
              <a:spcBef>
                <a:spcPts val="3000"/>
              </a:spcBef>
              <a:buNone/>
            </a:pPr>
            <a:r>
              <a:rPr lang="en-US" i="1" dirty="0"/>
              <a:t>Create a sequence</a:t>
            </a:r>
          </a:p>
        </p:txBody>
      </p:sp>
      <p:sp>
        <p:nvSpPr>
          <p:cNvPr id="5" name="Slide Number Placeholder 4">
            <a:extLst>
              <a:ext uri="{FF2B5EF4-FFF2-40B4-BE49-F238E27FC236}">
                <a16:creationId xmlns:a16="http://schemas.microsoft.com/office/drawing/2014/main" id="{6261BDF1-FDF0-4BED-B1BF-E6B6DA44EF13}"/>
              </a:ext>
            </a:extLst>
          </p:cNvPr>
          <p:cNvSpPr>
            <a:spLocks noGrp="1"/>
          </p:cNvSpPr>
          <p:nvPr>
            <p:ph type="sldNum" sz="quarter" idx="12"/>
          </p:nvPr>
        </p:nvSpPr>
        <p:spPr/>
        <p:txBody>
          <a:bodyPr/>
          <a:lstStyle/>
          <a:p>
            <a:fld id="{6D95AE55-B5F4-483D-AEFF-E8059F5502F5}" type="slidenum">
              <a:rPr lang="en-US" smtClean="0"/>
              <a:t>28</a:t>
            </a:fld>
            <a:endParaRPr lang="en-US"/>
          </a:p>
        </p:txBody>
      </p:sp>
    </p:spTree>
    <p:extLst>
      <p:ext uri="{BB962C8B-B14F-4D97-AF65-F5344CB8AC3E}">
        <p14:creationId xmlns:p14="http://schemas.microsoft.com/office/powerpoint/2010/main" val="15125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4508-5FE8-451D-BAE0-E0E3DB8E6A06}"/>
              </a:ext>
            </a:extLst>
          </p:cNvPr>
          <p:cNvSpPr>
            <a:spLocks noGrp="1"/>
          </p:cNvSpPr>
          <p:nvPr>
            <p:ph type="title"/>
          </p:nvPr>
        </p:nvSpPr>
        <p:spPr/>
        <p:txBody>
          <a:bodyPr/>
          <a:lstStyle/>
          <a:p>
            <a:r>
              <a:rPr lang="en-US" dirty="0"/>
              <a:t>Basic Programming cont.</a:t>
            </a:r>
          </a:p>
        </p:txBody>
      </p:sp>
      <p:sp>
        <p:nvSpPr>
          <p:cNvPr id="3" name="Content Placeholder 2">
            <a:extLst>
              <a:ext uri="{FF2B5EF4-FFF2-40B4-BE49-F238E27FC236}">
                <a16:creationId xmlns:a16="http://schemas.microsoft.com/office/drawing/2014/main" id="{B871BCE9-9EE1-451B-8830-AF6A83424DDD}"/>
              </a:ext>
            </a:extLst>
          </p:cNvPr>
          <p:cNvSpPr>
            <a:spLocks noGrp="1"/>
          </p:cNvSpPr>
          <p:nvPr>
            <p:ph idx="1"/>
          </p:nvPr>
        </p:nvSpPr>
        <p:spPr>
          <a:xfrm>
            <a:off x="838200" y="1531088"/>
            <a:ext cx="10515600" cy="5209954"/>
          </a:xfrm>
        </p:spPr>
        <p:txBody>
          <a:bodyPr>
            <a:normAutofit/>
          </a:bodyPr>
          <a:lstStyle/>
          <a:p>
            <a:r>
              <a:rPr lang="en-US" dirty="0"/>
              <a:t>Enter the following code:   </a:t>
            </a:r>
          </a:p>
          <a:p>
            <a:pPr marL="0" indent="0">
              <a:buNone/>
            </a:pPr>
            <a:r>
              <a:rPr lang="en-US" sz="2400" dirty="0">
                <a:latin typeface="Consolas" panose="020B0609020204030204" pitchFamily="49" charset="0"/>
              </a:rPr>
              <a:t>x3 &lt;- c(2,4,6,8,10)</a:t>
            </a:r>
          </a:p>
          <a:p>
            <a:pPr marL="0" indent="0">
              <a:buNone/>
            </a:pPr>
            <a:r>
              <a:rPr lang="en-US" sz="2400" dirty="0">
                <a:latin typeface="Consolas" panose="020B0609020204030204" pitchFamily="49" charset="0"/>
              </a:rPr>
              <a:t>x3[5]</a:t>
            </a:r>
          </a:p>
          <a:p>
            <a:r>
              <a:rPr lang="en-US" dirty="0"/>
              <a:t>This returns the 5</a:t>
            </a:r>
            <a:r>
              <a:rPr lang="en-US" baseline="30000" dirty="0"/>
              <a:t>th</a:t>
            </a:r>
            <a:r>
              <a:rPr lang="en-US" dirty="0"/>
              <a:t> element (10)</a:t>
            </a:r>
          </a:p>
          <a:p>
            <a:endParaRPr lang="en-US" dirty="0"/>
          </a:p>
          <a:p>
            <a:pPr marL="0" indent="0">
              <a:buNone/>
            </a:pPr>
            <a:r>
              <a:rPr lang="en-US" sz="2400" dirty="0" err="1">
                <a:latin typeface="Consolas" panose="020B0609020204030204" pitchFamily="49" charset="0"/>
              </a:rPr>
              <a:t>myfirstdf</a:t>
            </a:r>
            <a:r>
              <a:rPr lang="en-US" sz="2400" dirty="0">
                <a:latin typeface="Consolas" panose="020B0609020204030204" pitchFamily="49" charset="0"/>
              </a:rPr>
              <a:t> &lt;- </a:t>
            </a:r>
            <a:r>
              <a:rPr lang="en-US" sz="2400" dirty="0" err="1">
                <a:latin typeface="Consolas" panose="020B0609020204030204" pitchFamily="49" charset="0"/>
              </a:rPr>
              <a:t>data.frame</a:t>
            </a:r>
            <a:r>
              <a:rPr lang="en-US" sz="2400" dirty="0">
                <a:latin typeface="Consolas" panose="020B0609020204030204" pitchFamily="49" charset="0"/>
              </a:rPr>
              <a:t>(sex = c("Male", "Male", "Female"), </a:t>
            </a:r>
          </a:p>
          <a:p>
            <a:pPr marL="0" indent="0">
              <a:buNone/>
            </a:pPr>
            <a:r>
              <a:rPr lang="en-US" sz="2400" dirty="0">
                <a:latin typeface="Consolas" panose="020B0609020204030204" pitchFamily="49" charset="0"/>
              </a:rPr>
              <a:t>   length = c(110, 112, 90), </a:t>
            </a:r>
          </a:p>
          <a:p>
            <a:pPr marL="0" indent="0">
              <a:buNone/>
            </a:pPr>
            <a:r>
              <a:rPr lang="en-US" sz="2400" dirty="0">
                <a:latin typeface="Consolas" panose="020B0609020204030204" pitchFamily="49" charset="0"/>
              </a:rPr>
              <a:t>   weight = c(3, 3.4, 2.4),</a:t>
            </a:r>
          </a:p>
          <a:p>
            <a:pPr marL="0" indent="0">
              <a:buNone/>
            </a:pPr>
            <a:r>
              <a:rPr lang="en-US" sz="2400" dirty="0">
                <a:latin typeface="Consolas" panose="020B0609020204030204" pitchFamily="49" charset="0"/>
              </a:rPr>
              <a:t>   age = c(2, 2, 1))</a:t>
            </a:r>
          </a:p>
          <a:p>
            <a:pPr marL="0" indent="0">
              <a:buNone/>
            </a:pPr>
            <a:r>
              <a:rPr lang="en-US" sz="2400" dirty="0" err="1">
                <a:latin typeface="Consolas" panose="020B0609020204030204" pitchFamily="49" charset="0"/>
              </a:rPr>
              <a:t>myfirstdf</a:t>
            </a:r>
            <a:endParaRPr lang="en-US" sz="2400" dirty="0">
              <a:latin typeface="Consolas" panose="020B0609020204030204" pitchFamily="49" charset="0"/>
            </a:endParaRPr>
          </a:p>
          <a:p>
            <a:r>
              <a:rPr lang="en-US" dirty="0"/>
              <a:t>Look at this </a:t>
            </a:r>
            <a:r>
              <a:rPr lang="en-US" dirty="0" err="1"/>
              <a:t>dataframe</a:t>
            </a:r>
            <a:r>
              <a:rPr lang="en-US" dirty="0"/>
              <a:t>! You’ve got some data!</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B6C8817-FDE5-4BFC-A51B-67BD0A415BBE}"/>
              </a:ext>
            </a:extLst>
          </p:cNvPr>
          <p:cNvSpPr>
            <a:spLocks noGrp="1"/>
          </p:cNvSpPr>
          <p:nvPr>
            <p:ph type="sldNum" sz="quarter" idx="12"/>
          </p:nvPr>
        </p:nvSpPr>
        <p:spPr/>
        <p:txBody>
          <a:bodyPr/>
          <a:lstStyle/>
          <a:p>
            <a:fld id="{6D95AE55-B5F4-483D-AEFF-E8059F5502F5}" type="slidenum">
              <a:rPr lang="en-US" smtClean="0"/>
              <a:t>29</a:t>
            </a:fld>
            <a:endParaRPr lang="en-US"/>
          </a:p>
        </p:txBody>
      </p:sp>
    </p:spTree>
    <p:extLst>
      <p:ext uri="{BB962C8B-B14F-4D97-AF65-F5344CB8AC3E}">
        <p14:creationId xmlns:p14="http://schemas.microsoft.com/office/powerpoint/2010/main" val="17304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181-329B-40E6-B14F-21E78D7563CB}"/>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AF17B8D6-64F8-4488-8642-7611696D9465}"/>
              </a:ext>
            </a:extLst>
          </p:cNvPr>
          <p:cNvSpPr>
            <a:spLocks noGrp="1"/>
          </p:cNvSpPr>
          <p:nvPr>
            <p:ph idx="1"/>
          </p:nvPr>
        </p:nvSpPr>
        <p:spPr>
          <a:xfrm>
            <a:off x="572757" y="1825625"/>
            <a:ext cx="6052480" cy="4846906"/>
          </a:xfrm>
        </p:spPr>
        <p:txBody>
          <a:bodyPr>
            <a:normAutofit/>
          </a:bodyPr>
          <a:lstStyle/>
          <a:p>
            <a:pPr marL="0" indent="0">
              <a:buNone/>
            </a:pPr>
            <a:r>
              <a:rPr lang="en-US" dirty="0"/>
              <a:t>What you’ll need today:</a:t>
            </a:r>
          </a:p>
          <a:p>
            <a:pPr lvl="1"/>
            <a:r>
              <a:rPr lang="en-US" dirty="0"/>
              <a:t>Computer with R &amp; RStudio installed</a:t>
            </a:r>
          </a:p>
          <a:p>
            <a:pPr lvl="1"/>
            <a:r>
              <a:rPr lang="en-US" dirty="0"/>
              <a:t>Files that Justin emailed over</a:t>
            </a:r>
          </a:p>
          <a:p>
            <a:endParaRPr lang="en-US" dirty="0"/>
          </a:p>
          <a:p>
            <a:endParaRPr lang="en-US" dirty="0"/>
          </a:p>
          <a:p>
            <a:pPr marL="0" indent="0">
              <a:buNone/>
            </a:pPr>
            <a:r>
              <a:rPr lang="en-US" sz="2400" i="1" dirty="0"/>
              <a:t>If there is something that is wrong (e.g., broken link) or could be explained better, please let me know and/or write it down. </a:t>
            </a:r>
          </a:p>
          <a:p>
            <a:pPr marL="0" indent="0">
              <a:buNone/>
            </a:pPr>
            <a:r>
              <a:rPr lang="en-US" sz="2400" i="1" dirty="0"/>
              <a:t>After the course, there will be a survey to give me feedback on improvements</a:t>
            </a:r>
          </a:p>
        </p:txBody>
      </p:sp>
      <p:sp>
        <p:nvSpPr>
          <p:cNvPr id="4" name="Slide Number Placeholder 3">
            <a:extLst>
              <a:ext uri="{FF2B5EF4-FFF2-40B4-BE49-F238E27FC236}">
                <a16:creationId xmlns:a16="http://schemas.microsoft.com/office/drawing/2014/main" id="{0517DE60-94E6-41D2-9303-4D442F8BF45B}"/>
              </a:ext>
            </a:extLst>
          </p:cNvPr>
          <p:cNvSpPr>
            <a:spLocks noGrp="1"/>
          </p:cNvSpPr>
          <p:nvPr>
            <p:ph type="sldNum" sz="quarter" idx="12"/>
          </p:nvPr>
        </p:nvSpPr>
        <p:spPr/>
        <p:txBody>
          <a:bodyPr/>
          <a:lstStyle/>
          <a:p>
            <a:fld id="{6D95AE55-B5F4-483D-AEFF-E8059F5502F5}" type="slidenum">
              <a:rPr lang="en-US" smtClean="0"/>
              <a:t>3</a:t>
            </a:fld>
            <a:endParaRPr lang="en-US"/>
          </a:p>
        </p:txBody>
      </p:sp>
      <p:pic>
        <p:nvPicPr>
          <p:cNvPr id="6" name="Graphic 5" descr="Computer">
            <a:extLst>
              <a:ext uri="{FF2B5EF4-FFF2-40B4-BE49-F238E27FC236}">
                <a16:creationId xmlns:a16="http://schemas.microsoft.com/office/drawing/2014/main" id="{DF199B7E-7994-4ECE-914D-CC6312EDBE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4294" y="1202452"/>
            <a:ext cx="1973282" cy="1622714"/>
          </a:xfrm>
          <a:prstGeom prst="rect">
            <a:avLst/>
          </a:prstGeom>
        </p:spPr>
      </p:pic>
      <p:pic>
        <p:nvPicPr>
          <p:cNvPr id="7" name="Picture 6" descr="A close up of a sign&#10;&#10;Description automatically generated">
            <a:extLst>
              <a:ext uri="{FF2B5EF4-FFF2-40B4-BE49-F238E27FC236}">
                <a16:creationId xmlns:a16="http://schemas.microsoft.com/office/drawing/2014/main" id="{0FD8A126-3055-42BE-BCF7-EFDE51CFC278}"/>
              </a:ext>
            </a:extLst>
          </p:cNvPr>
          <p:cNvPicPr>
            <a:picLocks noChangeAspect="1"/>
          </p:cNvPicPr>
          <p:nvPr/>
        </p:nvPicPr>
        <p:blipFill rotWithShape="1">
          <a:blip r:embed="rId5">
            <a:extLst>
              <a:ext uri="{28A0092B-C50C-407E-A947-70E740481C1C}">
                <a14:useLocalDpi xmlns:a14="http://schemas.microsoft.com/office/drawing/2010/main" val="0"/>
              </a:ext>
            </a:extLst>
          </a:blip>
          <a:srcRect l="-1205" r="1"/>
          <a:stretch/>
        </p:blipFill>
        <p:spPr>
          <a:xfrm>
            <a:off x="7950844" y="2899190"/>
            <a:ext cx="3362208" cy="1166604"/>
          </a:xfrm>
          <a:prstGeom prst="rect">
            <a:avLst/>
          </a:prstGeom>
        </p:spPr>
      </p:pic>
      <p:grpSp>
        <p:nvGrpSpPr>
          <p:cNvPr id="29" name="Group 28">
            <a:extLst>
              <a:ext uri="{FF2B5EF4-FFF2-40B4-BE49-F238E27FC236}">
                <a16:creationId xmlns:a16="http://schemas.microsoft.com/office/drawing/2014/main" id="{C07CCA62-6938-4496-8EDF-78410C1EB92B}"/>
              </a:ext>
            </a:extLst>
          </p:cNvPr>
          <p:cNvGrpSpPr/>
          <p:nvPr/>
        </p:nvGrpSpPr>
        <p:grpSpPr>
          <a:xfrm>
            <a:off x="8757907" y="4955053"/>
            <a:ext cx="1829669" cy="1473473"/>
            <a:chOff x="7118350" y="4337555"/>
            <a:chExt cx="1829669" cy="1473473"/>
          </a:xfrm>
        </p:grpSpPr>
        <p:grpSp>
          <p:nvGrpSpPr>
            <p:cNvPr id="22" name="Group 21">
              <a:extLst>
                <a:ext uri="{FF2B5EF4-FFF2-40B4-BE49-F238E27FC236}">
                  <a16:creationId xmlns:a16="http://schemas.microsoft.com/office/drawing/2014/main" id="{BF5ADD3C-01E6-4B6A-8A49-63EC2BA31AD1}"/>
                </a:ext>
              </a:extLst>
            </p:cNvPr>
            <p:cNvGrpSpPr/>
            <p:nvPr/>
          </p:nvGrpSpPr>
          <p:grpSpPr>
            <a:xfrm>
              <a:off x="7118350" y="4337555"/>
              <a:ext cx="1829669" cy="1473473"/>
              <a:chOff x="7118350" y="4337555"/>
              <a:chExt cx="1260980" cy="1015495"/>
            </a:xfrm>
          </p:grpSpPr>
          <p:sp>
            <p:nvSpPr>
              <p:cNvPr id="11" name="Rectangle: Rounded Corners 10">
                <a:extLst>
                  <a:ext uri="{FF2B5EF4-FFF2-40B4-BE49-F238E27FC236}">
                    <a16:creationId xmlns:a16="http://schemas.microsoft.com/office/drawing/2014/main" id="{131AD19D-D96A-4815-B6E8-CF3CD8DC34D5}"/>
                  </a:ext>
                </a:extLst>
              </p:cNvPr>
              <p:cNvSpPr/>
              <p:nvPr/>
            </p:nvSpPr>
            <p:spPr>
              <a:xfrm>
                <a:off x="7118350" y="4337555"/>
                <a:ext cx="463550" cy="1015495"/>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BFC788-9D8E-45BD-926B-106AE35E6C24}"/>
                  </a:ext>
                </a:extLst>
              </p:cNvPr>
              <p:cNvSpPr/>
              <p:nvPr/>
            </p:nvSpPr>
            <p:spPr>
              <a:xfrm>
                <a:off x="7537450" y="4490139"/>
                <a:ext cx="841880" cy="60256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4BA7ADE-3902-496F-9281-82E5278ADF6B}"/>
                  </a:ext>
                </a:extLst>
              </p:cNvPr>
              <p:cNvSpPr/>
              <p:nvPr/>
            </p:nvSpPr>
            <p:spPr>
              <a:xfrm rot="2031236">
                <a:off x="7464609" y="4414672"/>
                <a:ext cx="330769" cy="17711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A9C7DD6-C506-4A4E-A67D-85D0865A0C7B}"/>
                </a:ext>
              </a:extLst>
            </p:cNvPr>
            <p:cNvGrpSpPr/>
            <p:nvPr/>
          </p:nvGrpSpPr>
          <p:grpSpPr>
            <a:xfrm>
              <a:off x="7486311" y="4367215"/>
              <a:ext cx="1178919" cy="1401405"/>
              <a:chOff x="7371943" y="4357996"/>
              <a:chExt cx="812493" cy="965827"/>
            </a:xfrm>
          </p:grpSpPr>
          <p:grpSp>
            <p:nvGrpSpPr>
              <p:cNvPr id="19" name="Group 18">
                <a:extLst>
                  <a:ext uri="{FF2B5EF4-FFF2-40B4-BE49-F238E27FC236}">
                    <a16:creationId xmlns:a16="http://schemas.microsoft.com/office/drawing/2014/main" id="{09C2D90E-3A49-423C-8895-76AFC326AB25}"/>
                  </a:ext>
                </a:extLst>
              </p:cNvPr>
              <p:cNvGrpSpPr/>
              <p:nvPr/>
            </p:nvGrpSpPr>
            <p:grpSpPr>
              <a:xfrm>
                <a:off x="7371943" y="4357996"/>
                <a:ext cx="640158" cy="965827"/>
                <a:chOff x="7371943" y="4357996"/>
                <a:chExt cx="640158" cy="965827"/>
              </a:xfrm>
            </p:grpSpPr>
            <p:sp>
              <p:nvSpPr>
                <p:cNvPr id="16" name="Rectangle: Rounded Corners 15">
                  <a:extLst>
                    <a:ext uri="{FF2B5EF4-FFF2-40B4-BE49-F238E27FC236}">
                      <a16:creationId xmlns:a16="http://schemas.microsoft.com/office/drawing/2014/main" id="{8D64BD08-2D45-48BE-8178-2699FE9761A0}"/>
                    </a:ext>
                  </a:extLst>
                </p:cNvPr>
                <p:cNvSpPr/>
                <p:nvPr/>
              </p:nvSpPr>
              <p:spPr>
                <a:xfrm rot="5400000">
                  <a:off x="7126999" y="4818425"/>
                  <a:ext cx="833684"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E87A959-1E5E-4B91-BE26-A64B13F9DD09}"/>
                    </a:ext>
                  </a:extLst>
                </p:cNvPr>
                <p:cNvSpPr/>
                <p:nvPr/>
              </p:nvSpPr>
              <p:spPr>
                <a:xfrm rot="5400000">
                  <a:off x="7062119" y="4667820"/>
                  <a:ext cx="796760"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B7DDE7D5-5A71-4681-A312-F9BFF2332D1A}"/>
                    </a:ext>
                  </a:extLst>
                </p:cNvPr>
                <p:cNvSpPr/>
                <p:nvPr/>
              </p:nvSpPr>
              <p:spPr>
                <a:xfrm rot="2028151">
                  <a:off x="7429350" y="4510882"/>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Rounded Corners 19">
                <a:extLst>
                  <a:ext uri="{FF2B5EF4-FFF2-40B4-BE49-F238E27FC236}">
                    <a16:creationId xmlns:a16="http://schemas.microsoft.com/office/drawing/2014/main" id="{1B6C4848-446C-4C0C-8328-0DFB16F238B0}"/>
                  </a:ext>
                </a:extLst>
              </p:cNvPr>
              <p:cNvSpPr/>
              <p:nvPr/>
            </p:nvSpPr>
            <p:spPr>
              <a:xfrm>
                <a:off x="7601685" y="4508139"/>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Picture 4">
            <a:extLst>
              <a:ext uri="{FF2B5EF4-FFF2-40B4-BE49-F238E27FC236}">
                <a16:creationId xmlns:a16="http://schemas.microsoft.com/office/drawing/2014/main" id="{F07FBEF0-182E-4DAB-ADCC-5AB581077CEB}"/>
              </a:ext>
            </a:extLst>
          </p:cNvPr>
          <p:cNvPicPr>
            <a:picLocks noChangeAspect="1"/>
          </p:cNvPicPr>
          <p:nvPr/>
        </p:nvPicPr>
        <p:blipFill>
          <a:blip r:embed="rId6">
            <a:duotone>
              <a:schemeClr val="accent6">
                <a:shade val="45000"/>
                <a:satMod val="135000"/>
              </a:schemeClr>
              <a:prstClr val="white"/>
            </a:duotone>
          </a:blip>
          <a:stretch>
            <a:fillRect/>
          </a:stretch>
        </p:blipFill>
        <p:spPr>
          <a:xfrm rot="668004">
            <a:off x="9546540" y="4303974"/>
            <a:ext cx="1321472" cy="1387826"/>
          </a:xfrm>
          <a:prstGeom prst="rect">
            <a:avLst/>
          </a:prstGeom>
          <a:effectLst>
            <a:outerShdw blurRad="50800" dist="38100" dir="2700000" algn="tl" rotWithShape="0">
              <a:prstClr val="black">
                <a:alpha val="40000"/>
              </a:prstClr>
            </a:outerShdw>
          </a:effectLst>
        </p:spPr>
      </p:pic>
      <p:sp>
        <p:nvSpPr>
          <p:cNvPr id="26" name="Freeform: Shape 25">
            <a:extLst>
              <a:ext uri="{FF2B5EF4-FFF2-40B4-BE49-F238E27FC236}">
                <a16:creationId xmlns:a16="http://schemas.microsoft.com/office/drawing/2014/main" id="{FBF36498-F7FF-4E36-9F81-AB93E9A572C4}"/>
              </a:ext>
            </a:extLst>
          </p:cNvPr>
          <p:cNvSpPr/>
          <p:nvPr/>
        </p:nvSpPr>
        <p:spPr>
          <a:xfrm>
            <a:off x="8776535" y="5533579"/>
            <a:ext cx="2052856" cy="912167"/>
          </a:xfrm>
          <a:custGeom>
            <a:avLst/>
            <a:gdLst>
              <a:gd name="connsiteX0" fmla="*/ 238125 w 1407319"/>
              <a:gd name="connsiteY0" fmla="*/ 50006 h 628650"/>
              <a:gd name="connsiteX1" fmla="*/ 280988 w 1407319"/>
              <a:gd name="connsiteY1" fmla="*/ 2381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7794 w 1407319"/>
              <a:gd name="connsiteY6" fmla="*/ 19049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2388 h 631032"/>
              <a:gd name="connsiteX1" fmla="*/ 259557 w 1407319"/>
              <a:gd name="connsiteY1" fmla="*/ 16670 h 631032"/>
              <a:gd name="connsiteX2" fmla="*/ 297657 w 1407319"/>
              <a:gd name="connsiteY2" fmla="*/ 2382 h 631032"/>
              <a:gd name="connsiteX3" fmla="*/ 342900 w 1407319"/>
              <a:gd name="connsiteY3" fmla="*/ 4762 h 631032"/>
              <a:gd name="connsiteX4" fmla="*/ 347663 w 1407319"/>
              <a:gd name="connsiteY4" fmla="*/ 0 h 631032"/>
              <a:gd name="connsiteX5" fmla="*/ 1352550 w 1407319"/>
              <a:gd name="connsiteY5" fmla="*/ 2382 h 631032"/>
              <a:gd name="connsiteX6" fmla="*/ 1378744 w 1407319"/>
              <a:gd name="connsiteY6" fmla="*/ 9525 h 631032"/>
              <a:gd name="connsiteX7" fmla="*/ 1397794 w 1407319"/>
              <a:gd name="connsiteY7" fmla="*/ 21431 h 631032"/>
              <a:gd name="connsiteX8" fmla="*/ 1404938 w 1407319"/>
              <a:gd name="connsiteY8" fmla="*/ 40482 h 631032"/>
              <a:gd name="connsiteX9" fmla="*/ 1407319 w 1407319"/>
              <a:gd name="connsiteY9" fmla="*/ 57150 h 631032"/>
              <a:gd name="connsiteX10" fmla="*/ 1402556 w 1407319"/>
              <a:gd name="connsiteY10" fmla="*/ 83344 h 631032"/>
              <a:gd name="connsiteX11" fmla="*/ 1157288 w 1407319"/>
              <a:gd name="connsiteY11" fmla="*/ 631032 h 631032"/>
              <a:gd name="connsiteX12" fmla="*/ 0 w 1407319"/>
              <a:gd name="connsiteY12" fmla="*/ 628650 h 631032"/>
              <a:gd name="connsiteX13" fmla="*/ 238125 w 1407319"/>
              <a:gd name="connsiteY13" fmla="*/ 52388 h 631032"/>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388145 w 1407319"/>
              <a:gd name="connsiteY4" fmla="*/ 2380 h 628650"/>
              <a:gd name="connsiteX5" fmla="*/ 1352550 w 1407319"/>
              <a:gd name="connsiteY5" fmla="*/ 0 h 628650"/>
              <a:gd name="connsiteX6" fmla="*/ 1378744 w 1407319"/>
              <a:gd name="connsiteY6" fmla="*/ 7143 h 628650"/>
              <a:gd name="connsiteX7" fmla="*/ 1397794 w 1407319"/>
              <a:gd name="connsiteY7" fmla="*/ 19049 h 628650"/>
              <a:gd name="connsiteX8" fmla="*/ 1404938 w 1407319"/>
              <a:gd name="connsiteY8" fmla="*/ 38100 h 628650"/>
              <a:gd name="connsiteX9" fmla="*/ 1407319 w 1407319"/>
              <a:gd name="connsiteY9" fmla="*/ 54768 h 628650"/>
              <a:gd name="connsiteX10" fmla="*/ 1402556 w 1407319"/>
              <a:gd name="connsiteY10" fmla="*/ 80962 h 628650"/>
              <a:gd name="connsiteX11" fmla="*/ 1157288 w 1407319"/>
              <a:gd name="connsiteY11" fmla="*/ 628650 h 628650"/>
              <a:gd name="connsiteX12" fmla="*/ 0 w 1407319"/>
              <a:gd name="connsiteY12" fmla="*/ 626268 h 628650"/>
              <a:gd name="connsiteX13" fmla="*/ 238125 w 1407319"/>
              <a:gd name="connsiteY13" fmla="*/ 50006 h 628650"/>
              <a:gd name="connsiteX0" fmla="*/ 238125 w 1407319"/>
              <a:gd name="connsiteY0" fmla="*/ 50008 h 628652"/>
              <a:gd name="connsiteX1" fmla="*/ 259557 w 1407319"/>
              <a:gd name="connsiteY1" fmla="*/ 14290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626270 h 628652"/>
              <a:gd name="connsiteX14" fmla="*/ 238125 w 1407319"/>
              <a:gd name="connsiteY14" fmla="*/ 50008 h 628652"/>
              <a:gd name="connsiteX0" fmla="*/ 226219 w 1395413"/>
              <a:gd name="connsiteY0" fmla="*/ 50008 h 628652"/>
              <a:gd name="connsiteX1" fmla="*/ 240508 w 1395413"/>
              <a:gd name="connsiteY1" fmla="*/ 19052 h 628652"/>
              <a:gd name="connsiteX2" fmla="*/ 269083 w 1395413"/>
              <a:gd name="connsiteY2" fmla="*/ 2384 h 628652"/>
              <a:gd name="connsiteX3" fmla="*/ 297657 w 1395413"/>
              <a:gd name="connsiteY3" fmla="*/ 0 h 628652"/>
              <a:gd name="connsiteX4" fmla="*/ 335758 w 1395413"/>
              <a:gd name="connsiteY4" fmla="*/ 2382 h 628652"/>
              <a:gd name="connsiteX5" fmla="*/ 1340644 w 1395413"/>
              <a:gd name="connsiteY5" fmla="*/ 2 h 628652"/>
              <a:gd name="connsiteX6" fmla="*/ 1366838 w 1395413"/>
              <a:gd name="connsiteY6" fmla="*/ 7145 h 628652"/>
              <a:gd name="connsiteX7" fmla="*/ 1385888 w 1395413"/>
              <a:gd name="connsiteY7" fmla="*/ 19051 h 628652"/>
              <a:gd name="connsiteX8" fmla="*/ 1393032 w 1395413"/>
              <a:gd name="connsiteY8" fmla="*/ 38102 h 628652"/>
              <a:gd name="connsiteX9" fmla="*/ 1395413 w 1395413"/>
              <a:gd name="connsiteY9" fmla="*/ 54770 h 628652"/>
              <a:gd name="connsiteX10" fmla="*/ 1390650 w 1395413"/>
              <a:gd name="connsiteY10" fmla="*/ 80964 h 628652"/>
              <a:gd name="connsiteX11" fmla="*/ 1145382 w 1395413"/>
              <a:gd name="connsiteY11" fmla="*/ 628652 h 628652"/>
              <a:gd name="connsiteX12" fmla="*/ 73485 w 1395413"/>
              <a:gd name="connsiteY12" fmla="*/ 623889 h 628652"/>
              <a:gd name="connsiteX13" fmla="*/ 0 w 1395413"/>
              <a:gd name="connsiteY13" fmla="*/ 585789 h 628652"/>
              <a:gd name="connsiteX14" fmla="*/ 226219 w 1395413"/>
              <a:gd name="connsiteY14" fmla="*/ 50008 h 628652"/>
              <a:gd name="connsiteX0" fmla="*/ 254794 w 1423988"/>
              <a:gd name="connsiteY0" fmla="*/ 50008 h 628652"/>
              <a:gd name="connsiteX1" fmla="*/ 269083 w 1423988"/>
              <a:gd name="connsiteY1" fmla="*/ 19052 h 628652"/>
              <a:gd name="connsiteX2" fmla="*/ 297658 w 1423988"/>
              <a:gd name="connsiteY2" fmla="*/ 2384 h 628652"/>
              <a:gd name="connsiteX3" fmla="*/ 326232 w 1423988"/>
              <a:gd name="connsiteY3" fmla="*/ 0 h 628652"/>
              <a:gd name="connsiteX4" fmla="*/ 364333 w 1423988"/>
              <a:gd name="connsiteY4" fmla="*/ 2382 h 628652"/>
              <a:gd name="connsiteX5" fmla="*/ 1369219 w 1423988"/>
              <a:gd name="connsiteY5" fmla="*/ 2 h 628652"/>
              <a:gd name="connsiteX6" fmla="*/ 1395413 w 1423988"/>
              <a:gd name="connsiteY6" fmla="*/ 7145 h 628652"/>
              <a:gd name="connsiteX7" fmla="*/ 1414463 w 1423988"/>
              <a:gd name="connsiteY7" fmla="*/ 19051 h 628652"/>
              <a:gd name="connsiteX8" fmla="*/ 1421607 w 1423988"/>
              <a:gd name="connsiteY8" fmla="*/ 38102 h 628652"/>
              <a:gd name="connsiteX9" fmla="*/ 1423988 w 1423988"/>
              <a:gd name="connsiteY9" fmla="*/ 54770 h 628652"/>
              <a:gd name="connsiteX10" fmla="*/ 1419225 w 1423988"/>
              <a:gd name="connsiteY10" fmla="*/ 80964 h 628652"/>
              <a:gd name="connsiteX11" fmla="*/ 1173957 w 1423988"/>
              <a:gd name="connsiteY11" fmla="*/ 628652 h 628652"/>
              <a:gd name="connsiteX12" fmla="*/ 102060 w 1423988"/>
              <a:gd name="connsiteY12" fmla="*/ 623889 h 628652"/>
              <a:gd name="connsiteX13" fmla="*/ 0 w 1423988"/>
              <a:gd name="connsiteY13" fmla="*/ 616745 h 628652"/>
              <a:gd name="connsiteX14" fmla="*/ 254794 w 1423988"/>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561976 h 628652"/>
              <a:gd name="connsiteX14" fmla="*/ 238125 w 1407319"/>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47291 w 1407319"/>
              <a:gd name="connsiteY13" fmla="*/ 600076 h 628652"/>
              <a:gd name="connsiteX14" fmla="*/ 0 w 1407319"/>
              <a:gd name="connsiteY14" fmla="*/ 561976 h 628652"/>
              <a:gd name="connsiteX15" fmla="*/ 238125 w 1407319"/>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0 w 1426703"/>
              <a:gd name="connsiteY13" fmla="*/ 619126 h 628652"/>
              <a:gd name="connsiteX14" fmla="*/ 19384 w 1426703"/>
              <a:gd name="connsiteY14" fmla="*/ 561976 h 628652"/>
              <a:gd name="connsiteX15" fmla="*/ 257509 w 1426703"/>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66675 w 1426703"/>
              <a:gd name="connsiteY13" fmla="*/ 623889 h 628652"/>
              <a:gd name="connsiteX14" fmla="*/ 0 w 1426703"/>
              <a:gd name="connsiteY14" fmla="*/ 619126 h 628652"/>
              <a:gd name="connsiteX15" fmla="*/ 19384 w 1426703"/>
              <a:gd name="connsiteY15" fmla="*/ 561976 h 628652"/>
              <a:gd name="connsiteX16" fmla="*/ 257509 w 1426703"/>
              <a:gd name="connsiteY16"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33337 w 1426703"/>
              <a:gd name="connsiteY13" fmla="*/ 626270 h 628652"/>
              <a:gd name="connsiteX14" fmla="*/ 0 w 1426703"/>
              <a:gd name="connsiteY14" fmla="*/ 619126 h 628652"/>
              <a:gd name="connsiteX15" fmla="*/ 19384 w 1426703"/>
              <a:gd name="connsiteY15" fmla="*/ 561976 h 628652"/>
              <a:gd name="connsiteX16" fmla="*/ 257509 w 1426703"/>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3889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6270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4797" h="628652">
                <a:moveTo>
                  <a:pt x="245603" y="50008"/>
                </a:moveTo>
                <a:lnTo>
                  <a:pt x="259892" y="19052"/>
                </a:lnTo>
                <a:lnTo>
                  <a:pt x="288467" y="2384"/>
                </a:lnTo>
                <a:lnTo>
                  <a:pt x="317041" y="0"/>
                </a:lnTo>
                <a:lnTo>
                  <a:pt x="355142" y="2382"/>
                </a:lnTo>
                <a:lnTo>
                  <a:pt x="1360028" y="2"/>
                </a:lnTo>
                <a:lnTo>
                  <a:pt x="1386222" y="7145"/>
                </a:lnTo>
                <a:lnTo>
                  <a:pt x="1405272" y="19051"/>
                </a:lnTo>
                <a:lnTo>
                  <a:pt x="1412416" y="38102"/>
                </a:lnTo>
                <a:lnTo>
                  <a:pt x="1414797" y="54770"/>
                </a:lnTo>
                <a:lnTo>
                  <a:pt x="1410034" y="80964"/>
                </a:lnTo>
                <a:lnTo>
                  <a:pt x="1164766" y="628652"/>
                </a:lnTo>
                <a:lnTo>
                  <a:pt x="92869" y="626270"/>
                </a:lnTo>
                <a:lnTo>
                  <a:pt x="21431" y="626270"/>
                </a:lnTo>
                <a:lnTo>
                  <a:pt x="0" y="597695"/>
                </a:lnTo>
                <a:lnTo>
                  <a:pt x="7478" y="561976"/>
                </a:lnTo>
                <a:lnTo>
                  <a:pt x="245603" y="50008"/>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018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4508-5FE8-451D-BAE0-E0E3DB8E6A06}"/>
              </a:ext>
            </a:extLst>
          </p:cNvPr>
          <p:cNvSpPr>
            <a:spLocks noGrp="1"/>
          </p:cNvSpPr>
          <p:nvPr>
            <p:ph type="title"/>
          </p:nvPr>
        </p:nvSpPr>
        <p:spPr/>
        <p:txBody>
          <a:bodyPr/>
          <a:lstStyle/>
          <a:p>
            <a:r>
              <a:rPr lang="en-US" dirty="0"/>
              <a:t>Quotations</a:t>
            </a:r>
          </a:p>
        </p:txBody>
      </p:sp>
      <p:sp>
        <p:nvSpPr>
          <p:cNvPr id="3" name="Content Placeholder 2">
            <a:extLst>
              <a:ext uri="{FF2B5EF4-FFF2-40B4-BE49-F238E27FC236}">
                <a16:creationId xmlns:a16="http://schemas.microsoft.com/office/drawing/2014/main" id="{B871BCE9-9EE1-451B-8830-AF6A83424DDD}"/>
              </a:ext>
            </a:extLst>
          </p:cNvPr>
          <p:cNvSpPr>
            <a:spLocks noGrp="1"/>
          </p:cNvSpPr>
          <p:nvPr>
            <p:ph idx="1"/>
          </p:nvPr>
        </p:nvSpPr>
        <p:spPr>
          <a:xfrm>
            <a:off x="838200" y="1531088"/>
            <a:ext cx="6235840" cy="5209954"/>
          </a:xfrm>
        </p:spPr>
        <p:txBody>
          <a:bodyPr>
            <a:normAutofit/>
          </a:bodyPr>
          <a:lstStyle/>
          <a:p>
            <a:r>
              <a:rPr lang="en-US" dirty="0"/>
              <a:t>Knowing what is and isn’t put in quotes is tricky when starting out</a:t>
            </a:r>
          </a:p>
          <a:p>
            <a:endParaRPr lang="en-US" dirty="0"/>
          </a:p>
          <a:p>
            <a:r>
              <a:rPr lang="en-US" dirty="0"/>
              <a:t>Single quotes ‘x’ are usually interchangeable with double quotes “x”</a:t>
            </a:r>
          </a:p>
          <a:p>
            <a:endParaRPr lang="en-US" dirty="0"/>
          </a:p>
          <a:p>
            <a:r>
              <a:rPr lang="en-US" dirty="0"/>
              <a:t>Often you differentiate between a character and a variable by putting characters in quotes </a:t>
            </a:r>
          </a:p>
          <a:p>
            <a:pPr lvl="1"/>
            <a:r>
              <a:rPr lang="en-US" dirty="0"/>
              <a:t>Conversely, sometimes you quote variables inside a function</a:t>
            </a:r>
          </a:p>
        </p:txBody>
      </p:sp>
      <p:sp>
        <p:nvSpPr>
          <p:cNvPr id="4" name="Slide Number Placeholder 3">
            <a:extLst>
              <a:ext uri="{FF2B5EF4-FFF2-40B4-BE49-F238E27FC236}">
                <a16:creationId xmlns:a16="http://schemas.microsoft.com/office/drawing/2014/main" id="{9EECAB6B-26E9-4D8C-B313-0A7516909DC6}"/>
              </a:ext>
            </a:extLst>
          </p:cNvPr>
          <p:cNvSpPr>
            <a:spLocks noGrp="1"/>
          </p:cNvSpPr>
          <p:nvPr>
            <p:ph type="sldNum" sz="quarter" idx="12"/>
          </p:nvPr>
        </p:nvSpPr>
        <p:spPr/>
        <p:txBody>
          <a:bodyPr/>
          <a:lstStyle/>
          <a:p>
            <a:fld id="{6D95AE55-B5F4-483D-AEFF-E8059F5502F5}" type="slidenum">
              <a:rPr lang="en-US" smtClean="0"/>
              <a:t>30</a:t>
            </a:fld>
            <a:endParaRPr lang="en-US"/>
          </a:p>
        </p:txBody>
      </p:sp>
      <p:pic>
        <p:nvPicPr>
          <p:cNvPr id="6" name="Graphic 5" descr="Closed quotation mark with solid fill">
            <a:extLst>
              <a:ext uri="{FF2B5EF4-FFF2-40B4-BE49-F238E27FC236}">
                <a16:creationId xmlns:a16="http://schemas.microsoft.com/office/drawing/2014/main" id="{8B104E8F-BE3A-4D19-9A99-568C0EE14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3210" y="2706305"/>
            <a:ext cx="1716272" cy="1716272"/>
          </a:xfrm>
          <a:prstGeom prst="rect">
            <a:avLst/>
          </a:prstGeom>
        </p:spPr>
      </p:pic>
      <p:pic>
        <p:nvPicPr>
          <p:cNvPr id="8" name="Graphic 7" descr="Open quotation mark with solid fill">
            <a:extLst>
              <a:ext uri="{FF2B5EF4-FFF2-40B4-BE49-F238E27FC236}">
                <a16:creationId xmlns:a16="http://schemas.microsoft.com/office/drawing/2014/main" id="{EC707516-DA25-4AE8-97BB-2AA86F005A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2464" y="1985950"/>
            <a:ext cx="1716272" cy="1716272"/>
          </a:xfrm>
          <a:prstGeom prst="rect">
            <a:avLst/>
          </a:prstGeom>
        </p:spPr>
      </p:pic>
    </p:spTree>
    <p:extLst>
      <p:ext uri="{BB962C8B-B14F-4D97-AF65-F5344CB8AC3E}">
        <p14:creationId xmlns:p14="http://schemas.microsoft.com/office/powerpoint/2010/main" val="3485748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NAs</a:t>
            </a:r>
          </a:p>
        </p:txBody>
      </p:sp>
      <p:sp>
        <p:nvSpPr>
          <p:cNvPr id="3" name="Content Placeholder 2">
            <a:extLst>
              <a:ext uri="{FF2B5EF4-FFF2-40B4-BE49-F238E27FC236}">
                <a16:creationId xmlns:a16="http://schemas.microsoft.com/office/drawing/2014/main" id="{E2432BF2-832B-4E8A-87C0-16CEBB05520F}"/>
              </a:ext>
            </a:extLst>
          </p:cNvPr>
          <p:cNvSpPr>
            <a:spLocks noGrp="1"/>
          </p:cNvSpPr>
          <p:nvPr>
            <p:ph idx="1"/>
          </p:nvPr>
        </p:nvSpPr>
        <p:spPr>
          <a:xfrm>
            <a:off x="838200" y="1825625"/>
            <a:ext cx="5509437" cy="4702766"/>
          </a:xfrm>
        </p:spPr>
        <p:txBody>
          <a:bodyPr>
            <a:normAutofit/>
          </a:bodyPr>
          <a:lstStyle/>
          <a:p>
            <a:r>
              <a:rPr lang="en-US" dirty="0"/>
              <a:t>If you import your own data, you’ll inevitably run into NA issues. </a:t>
            </a:r>
          </a:p>
          <a:p>
            <a:r>
              <a:rPr lang="en-US" dirty="0"/>
              <a:t>An NA is just a known “blank”</a:t>
            </a:r>
          </a:p>
          <a:p>
            <a:r>
              <a:rPr lang="en-US" dirty="0"/>
              <a:t>R will often throw errors for NAs</a:t>
            </a:r>
          </a:p>
          <a:p>
            <a:pPr lvl="1"/>
            <a:r>
              <a:rPr lang="en-US" dirty="0"/>
              <a:t>It just doesn’t want to assume it knows best what you want</a:t>
            </a:r>
          </a:p>
          <a:p>
            <a:endParaRPr lang="en-US" dirty="0"/>
          </a:p>
          <a:p>
            <a:r>
              <a:rPr lang="en-US" dirty="0"/>
              <a:t>You can usually remove NAs in a function (usually good idea) or filter them out ahead of time</a:t>
            </a:r>
          </a:p>
          <a:p>
            <a:endParaRPr lang="en-US" dirty="0"/>
          </a:p>
        </p:txBody>
      </p:sp>
      <p:sp>
        <p:nvSpPr>
          <p:cNvPr id="4" name="Content Placeholder 2">
            <a:extLst>
              <a:ext uri="{FF2B5EF4-FFF2-40B4-BE49-F238E27FC236}">
                <a16:creationId xmlns:a16="http://schemas.microsoft.com/office/drawing/2014/main" id="{95D43AFE-ED3F-476D-AAAD-54CCF52FF24E}"/>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mean(c(3,4,5,6,NA))</a:t>
            </a:r>
          </a:p>
          <a:p>
            <a:pPr marL="0" indent="0">
              <a:buNone/>
            </a:pPr>
            <a:r>
              <a:rPr lang="en-US" sz="2000" dirty="0">
                <a:latin typeface="Consolas" panose="020B0609020204030204" pitchFamily="49" charset="0"/>
              </a:rPr>
              <a:t>[1] NA</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mean(c(3,4,5,6,NA), na.rm = TRUE)</a:t>
            </a:r>
          </a:p>
          <a:p>
            <a:pPr marL="0" indent="0">
              <a:buNone/>
            </a:pPr>
            <a:r>
              <a:rPr lang="en-US" sz="2000" dirty="0">
                <a:latin typeface="Consolas" panose="020B0609020204030204" pitchFamily="49" charset="0"/>
              </a:rPr>
              <a:t>[1] 4.5</a:t>
            </a: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
        <p:nvSpPr>
          <p:cNvPr id="8" name="Content Placeholder 2">
            <a:extLst>
              <a:ext uri="{FF2B5EF4-FFF2-40B4-BE49-F238E27FC236}">
                <a16:creationId xmlns:a16="http://schemas.microsoft.com/office/drawing/2014/main" id="{6C8F6450-4806-49BA-B5FF-62DB7ABADC47}"/>
              </a:ext>
            </a:extLst>
          </p:cNvPr>
          <p:cNvSpPr txBox="1">
            <a:spLocks/>
          </p:cNvSpPr>
          <p:nvPr/>
        </p:nvSpPr>
        <p:spPr>
          <a:xfrm>
            <a:off x="6783572" y="4325545"/>
            <a:ext cx="4178837" cy="1287023"/>
          </a:xfrm>
          <a:prstGeom prst="rect">
            <a:avLst/>
          </a:prstGeom>
          <a:ln w="63500">
            <a:solidFill>
              <a:schemeClr val="accent6"/>
            </a:solidFill>
          </a:ln>
          <a:effectLst>
            <a:glow rad="76200">
              <a:srgbClr val="00B0F0">
                <a:alpha val="33000"/>
              </a:srgbClr>
            </a:glo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Remember: </a:t>
            </a:r>
          </a:p>
          <a:p>
            <a:pPr marL="0" indent="0" algn="ctr">
              <a:buNone/>
            </a:pPr>
            <a:r>
              <a:rPr lang="en-US" sz="3200" dirty="0"/>
              <a:t>“A blank is not a zero!”</a:t>
            </a:r>
          </a:p>
          <a:p>
            <a:pPr algn="ctr"/>
            <a:endParaRPr lang="en-US" sz="3200" dirty="0"/>
          </a:p>
        </p:txBody>
      </p:sp>
      <p:sp>
        <p:nvSpPr>
          <p:cNvPr id="5" name="Slide Number Placeholder 4">
            <a:extLst>
              <a:ext uri="{FF2B5EF4-FFF2-40B4-BE49-F238E27FC236}">
                <a16:creationId xmlns:a16="http://schemas.microsoft.com/office/drawing/2014/main" id="{C4EDD6AF-3D11-4A9B-9127-3B58329D3F34}"/>
              </a:ext>
            </a:extLst>
          </p:cNvPr>
          <p:cNvSpPr>
            <a:spLocks noGrp="1"/>
          </p:cNvSpPr>
          <p:nvPr>
            <p:ph type="sldNum" sz="quarter" idx="12"/>
          </p:nvPr>
        </p:nvSpPr>
        <p:spPr/>
        <p:txBody>
          <a:bodyPr/>
          <a:lstStyle/>
          <a:p>
            <a:fld id="{6D95AE55-B5F4-483D-AEFF-E8059F5502F5}" type="slidenum">
              <a:rPr lang="en-US" smtClean="0"/>
              <a:t>31</a:t>
            </a:fld>
            <a:endParaRPr lang="en-US"/>
          </a:p>
        </p:txBody>
      </p:sp>
    </p:spTree>
    <p:extLst>
      <p:ext uri="{BB962C8B-B14F-4D97-AF65-F5344CB8AC3E}">
        <p14:creationId xmlns:p14="http://schemas.microsoft.com/office/powerpoint/2010/main" val="21380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44EA-AA07-4F13-B003-0FC259939092}"/>
              </a:ext>
            </a:extLst>
          </p:cNvPr>
          <p:cNvSpPr>
            <a:spLocks noGrp="1"/>
          </p:cNvSpPr>
          <p:nvPr>
            <p:ph type="title"/>
          </p:nvPr>
        </p:nvSpPr>
        <p:spPr/>
        <p:txBody>
          <a:bodyPr>
            <a:normAutofit/>
          </a:bodyPr>
          <a:lstStyle/>
          <a:p>
            <a:r>
              <a:rPr lang="en-US" dirty="0"/>
              <a:t>Operators</a:t>
            </a:r>
          </a:p>
        </p:txBody>
      </p:sp>
      <p:sp>
        <p:nvSpPr>
          <p:cNvPr id="4" name="Slide Number Placeholder 3">
            <a:extLst>
              <a:ext uri="{FF2B5EF4-FFF2-40B4-BE49-F238E27FC236}">
                <a16:creationId xmlns:a16="http://schemas.microsoft.com/office/drawing/2014/main" id="{8CDE58F4-2A5A-4926-A536-B5C969F01743}"/>
              </a:ext>
            </a:extLst>
          </p:cNvPr>
          <p:cNvSpPr>
            <a:spLocks noGrp="1"/>
          </p:cNvSpPr>
          <p:nvPr>
            <p:ph type="sldNum" sz="quarter" idx="12"/>
          </p:nvPr>
        </p:nvSpPr>
        <p:spPr/>
        <p:txBody>
          <a:bodyPr/>
          <a:lstStyle/>
          <a:p>
            <a:fld id="{6D95AE55-B5F4-483D-AEFF-E8059F5502F5}" type="slidenum">
              <a:rPr lang="en-US" smtClean="0"/>
              <a:t>32</a:t>
            </a:fld>
            <a:endParaRPr lang="en-US"/>
          </a:p>
        </p:txBody>
      </p:sp>
      <p:grpSp>
        <p:nvGrpSpPr>
          <p:cNvPr id="72" name="Group 71">
            <a:extLst>
              <a:ext uri="{FF2B5EF4-FFF2-40B4-BE49-F238E27FC236}">
                <a16:creationId xmlns:a16="http://schemas.microsoft.com/office/drawing/2014/main" id="{3D51DDBD-DFBD-416F-A872-0BC943BF84AB}"/>
              </a:ext>
            </a:extLst>
          </p:cNvPr>
          <p:cNvGrpSpPr/>
          <p:nvPr/>
        </p:nvGrpSpPr>
        <p:grpSpPr>
          <a:xfrm>
            <a:off x="9628542" y="1779611"/>
            <a:ext cx="1758048" cy="1487151"/>
            <a:chOff x="3189814" y="1335253"/>
            <a:chExt cx="1758048" cy="1487151"/>
          </a:xfrm>
        </p:grpSpPr>
        <p:grpSp>
          <p:nvGrpSpPr>
            <p:cNvPr id="53" name="Group 52">
              <a:extLst>
                <a:ext uri="{FF2B5EF4-FFF2-40B4-BE49-F238E27FC236}">
                  <a16:creationId xmlns:a16="http://schemas.microsoft.com/office/drawing/2014/main" id="{99BC257E-FD2E-4B98-85EF-01195D51D1B6}"/>
                </a:ext>
              </a:extLst>
            </p:cNvPr>
            <p:cNvGrpSpPr/>
            <p:nvPr/>
          </p:nvGrpSpPr>
          <p:grpSpPr>
            <a:xfrm>
              <a:off x="3260695" y="1335253"/>
              <a:ext cx="1620285" cy="1487151"/>
              <a:chOff x="5428218" y="1861025"/>
              <a:chExt cx="1620285" cy="1487151"/>
            </a:xfrm>
          </p:grpSpPr>
          <p:grpSp>
            <p:nvGrpSpPr>
              <p:cNvPr id="34" name="Group 33">
                <a:extLst>
                  <a:ext uri="{FF2B5EF4-FFF2-40B4-BE49-F238E27FC236}">
                    <a16:creationId xmlns:a16="http://schemas.microsoft.com/office/drawing/2014/main" id="{705AE446-32A5-4519-881A-3970098C7EF3}"/>
                  </a:ext>
                </a:extLst>
              </p:cNvPr>
              <p:cNvGrpSpPr/>
              <p:nvPr/>
            </p:nvGrpSpPr>
            <p:grpSpPr>
              <a:xfrm>
                <a:off x="5428218" y="2275033"/>
                <a:ext cx="1620285" cy="1073143"/>
                <a:chOff x="6667736" y="2005965"/>
                <a:chExt cx="1351124" cy="894873"/>
              </a:xfrm>
            </p:grpSpPr>
            <p:sp>
              <p:nvSpPr>
                <p:cNvPr id="35" name="Freeform: Shape 34">
                  <a:extLst>
                    <a:ext uri="{FF2B5EF4-FFF2-40B4-BE49-F238E27FC236}">
                      <a16:creationId xmlns:a16="http://schemas.microsoft.com/office/drawing/2014/main" id="{5A8BA082-75B2-434A-8463-CB1E1A7CF210}"/>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C0CDCBF0-D472-41C3-B77D-537386C0238D}"/>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Freeform: Shape 36">
                  <a:extLst>
                    <a:ext uri="{FF2B5EF4-FFF2-40B4-BE49-F238E27FC236}">
                      <a16:creationId xmlns:a16="http://schemas.microsoft.com/office/drawing/2014/main" id="{DA91A760-EE6F-4957-BA31-2A6129F9A0F3}"/>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8" name="Oval 37">
                  <a:extLst>
                    <a:ext uri="{FF2B5EF4-FFF2-40B4-BE49-F238E27FC236}">
                      <a16:creationId xmlns:a16="http://schemas.microsoft.com/office/drawing/2014/main" id="{E87DB7A2-BDB3-47D1-B940-E415565E4AE2}"/>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CD9D9-E23D-4508-8DED-E8B8451B6B1E}"/>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E1CC75-4D16-4EFD-8720-C9773224AF24}"/>
                  </a:ext>
                </a:extLst>
              </p:cNvPr>
              <p:cNvSpPr txBox="1"/>
              <p:nvPr/>
            </p:nvSpPr>
            <p:spPr>
              <a:xfrm>
                <a:off x="5706357" y="1861025"/>
                <a:ext cx="1060008" cy="369332"/>
              </a:xfrm>
              <a:prstGeom prst="rect">
                <a:avLst/>
              </a:prstGeom>
              <a:noFill/>
            </p:spPr>
            <p:txBody>
              <a:bodyPr wrap="square" rtlCol="0">
                <a:spAutoFit/>
              </a:bodyPr>
              <a:lstStyle/>
              <a:p>
                <a:pPr algn="ctr"/>
                <a:r>
                  <a:rPr lang="en-US" dirty="0"/>
                  <a:t>X | Y</a:t>
                </a:r>
              </a:p>
            </p:txBody>
          </p:sp>
        </p:grpSp>
        <p:sp>
          <p:nvSpPr>
            <p:cNvPr id="63" name="TextBox 62">
              <a:extLst>
                <a:ext uri="{FF2B5EF4-FFF2-40B4-BE49-F238E27FC236}">
                  <a16:creationId xmlns:a16="http://schemas.microsoft.com/office/drawing/2014/main" id="{DED48D10-3A03-4D70-AAFF-14B944C73513}"/>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73" name="Group 72">
            <a:extLst>
              <a:ext uri="{FF2B5EF4-FFF2-40B4-BE49-F238E27FC236}">
                <a16:creationId xmlns:a16="http://schemas.microsoft.com/office/drawing/2014/main" id="{A2D15AD1-40DA-41E2-A511-057F4AFCFBEC}"/>
              </a:ext>
            </a:extLst>
          </p:cNvPr>
          <p:cNvGrpSpPr/>
          <p:nvPr/>
        </p:nvGrpSpPr>
        <p:grpSpPr>
          <a:xfrm>
            <a:off x="5257806" y="1809941"/>
            <a:ext cx="1758048" cy="1487153"/>
            <a:chOff x="3189814" y="1335253"/>
            <a:chExt cx="1758048" cy="1487153"/>
          </a:xfrm>
        </p:grpSpPr>
        <p:grpSp>
          <p:nvGrpSpPr>
            <p:cNvPr id="74" name="Group 73">
              <a:extLst>
                <a:ext uri="{FF2B5EF4-FFF2-40B4-BE49-F238E27FC236}">
                  <a16:creationId xmlns:a16="http://schemas.microsoft.com/office/drawing/2014/main" id="{024BF153-EB22-43C5-BACE-4DD39C93B299}"/>
                </a:ext>
              </a:extLst>
            </p:cNvPr>
            <p:cNvGrpSpPr/>
            <p:nvPr/>
          </p:nvGrpSpPr>
          <p:grpSpPr>
            <a:xfrm>
              <a:off x="3260695" y="1335253"/>
              <a:ext cx="1617143" cy="1487153"/>
              <a:chOff x="5428218" y="1861025"/>
              <a:chExt cx="1617143" cy="1487153"/>
            </a:xfrm>
          </p:grpSpPr>
          <p:grpSp>
            <p:nvGrpSpPr>
              <p:cNvPr id="76" name="Group 75">
                <a:extLst>
                  <a:ext uri="{FF2B5EF4-FFF2-40B4-BE49-F238E27FC236}">
                    <a16:creationId xmlns:a16="http://schemas.microsoft.com/office/drawing/2014/main" id="{BFF56ECA-4BBC-48C3-A555-80362FBE209A}"/>
                  </a:ext>
                </a:extLst>
              </p:cNvPr>
              <p:cNvGrpSpPr/>
              <p:nvPr/>
            </p:nvGrpSpPr>
            <p:grpSpPr>
              <a:xfrm>
                <a:off x="5428218" y="2281316"/>
                <a:ext cx="1617143" cy="1066862"/>
                <a:chOff x="6667736" y="2011203"/>
                <a:chExt cx="1348504" cy="889635"/>
              </a:xfrm>
            </p:grpSpPr>
            <p:sp>
              <p:nvSpPr>
                <p:cNvPr id="78" name="Freeform: Shape 77">
                  <a:extLst>
                    <a:ext uri="{FF2B5EF4-FFF2-40B4-BE49-F238E27FC236}">
                      <a16:creationId xmlns:a16="http://schemas.microsoft.com/office/drawing/2014/main" id="{6CA03B8F-8A5D-4076-A06D-671E22C8A43A}"/>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459C6754-DD3F-4BB3-BD69-D68123EFB142}"/>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81" name="Oval 80">
                  <a:extLst>
                    <a:ext uri="{FF2B5EF4-FFF2-40B4-BE49-F238E27FC236}">
                      <a16:creationId xmlns:a16="http://schemas.microsoft.com/office/drawing/2014/main" id="{2ED42E8A-B456-47DE-9C0D-9F21613DFFD3}"/>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5EE882E-006F-4B80-A20E-14222F732F43}"/>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A367B6FE-A0F6-419F-ABC2-527FABD1536F}"/>
                  </a:ext>
                </a:extLst>
              </p:cNvPr>
              <p:cNvSpPr txBox="1"/>
              <p:nvPr/>
            </p:nvSpPr>
            <p:spPr>
              <a:xfrm>
                <a:off x="5706357" y="1861025"/>
                <a:ext cx="1060008" cy="369332"/>
              </a:xfrm>
              <a:prstGeom prst="rect">
                <a:avLst/>
              </a:prstGeom>
              <a:noFill/>
            </p:spPr>
            <p:txBody>
              <a:bodyPr wrap="square" rtlCol="0">
                <a:spAutoFit/>
              </a:bodyPr>
              <a:lstStyle/>
              <a:p>
                <a:pPr algn="ctr"/>
                <a:r>
                  <a:rPr lang="en-US" dirty="0"/>
                  <a:t>X</a:t>
                </a:r>
              </a:p>
            </p:txBody>
          </p:sp>
        </p:grpSp>
        <p:sp>
          <p:nvSpPr>
            <p:cNvPr id="75" name="TextBox 74">
              <a:extLst>
                <a:ext uri="{FF2B5EF4-FFF2-40B4-BE49-F238E27FC236}">
                  <a16:creationId xmlns:a16="http://schemas.microsoft.com/office/drawing/2014/main" id="{02572DF3-7C5F-4828-8082-44736F6C48BF}"/>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83" name="Group 82">
            <a:extLst>
              <a:ext uri="{FF2B5EF4-FFF2-40B4-BE49-F238E27FC236}">
                <a16:creationId xmlns:a16="http://schemas.microsoft.com/office/drawing/2014/main" id="{E6E35FDE-A4D8-4214-8052-520588CCE0C8}"/>
              </a:ext>
            </a:extLst>
          </p:cNvPr>
          <p:cNvGrpSpPr/>
          <p:nvPr/>
        </p:nvGrpSpPr>
        <p:grpSpPr>
          <a:xfrm>
            <a:off x="7408162" y="1806790"/>
            <a:ext cx="1758048" cy="1480871"/>
            <a:chOff x="3189814" y="1335253"/>
            <a:chExt cx="1758048" cy="1480871"/>
          </a:xfrm>
        </p:grpSpPr>
        <p:grpSp>
          <p:nvGrpSpPr>
            <p:cNvPr id="84" name="Group 83">
              <a:extLst>
                <a:ext uri="{FF2B5EF4-FFF2-40B4-BE49-F238E27FC236}">
                  <a16:creationId xmlns:a16="http://schemas.microsoft.com/office/drawing/2014/main" id="{1CEB256E-25AB-475A-BDCE-E74E3DD72BFE}"/>
                </a:ext>
              </a:extLst>
            </p:cNvPr>
            <p:cNvGrpSpPr/>
            <p:nvPr/>
          </p:nvGrpSpPr>
          <p:grpSpPr>
            <a:xfrm>
              <a:off x="3269550" y="1335253"/>
              <a:ext cx="1611430" cy="1480871"/>
              <a:chOff x="5437073" y="1861025"/>
              <a:chExt cx="1611430" cy="1480871"/>
            </a:xfrm>
          </p:grpSpPr>
          <p:grpSp>
            <p:nvGrpSpPr>
              <p:cNvPr id="86" name="Group 85">
                <a:extLst>
                  <a:ext uri="{FF2B5EF4-FFF2-40B4-BE49-F238E27FC236}">
                    <a16:creationId xmlns:a16="http://schemas.microsoft.com/office/drawing/2014/main" id="{E63BFE51-6E1C-4337-98B8-4349F5636851}"/>
                  </a:ext>
                </a:extLst>
              </p:cNvPr>
              <p:cNvGrpSpPr/>
              <p:nvPr/>
            </p:nvGrpSpPr>
            <p:grpSpPr>
              <a:xfrm>
                <a:off x="5437073" y="2275034"/>
                <a:ext cx="1611430" cy="1066862"/>
                <a:chOff x="6675120" y="2005965"/>
                <a:chExt cx="1343740" cy="889635"/>
              </a:xfrm>
            </p:grpSpPr>
            <p:sp>
              <p:nvSpPr>
                <p:cNvPr id="88" name="Freeform: Shape 87">
                  <a:extLst>
                    <a:ext uri="{FF2B5EF4-FFF2-40B4-BE49-F238E27FC236}">
                      <a16:creationId xmlns:a16="http://schemas.microsoft.com/office/drawing/2014/main" id="{F08B29BC-90C8-4B7F-9DF9-6B3C8196ABA7}"/>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F72CE6AB-CA3B-4DEC-8A4E-4D7B604604B0}"/>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1" name="Oval 90">
                  <a:extLst>
                    <a:ext uri="{FF2B5EF4-FFF2-40B4-BE49-F238E27FC236}">
                      <a16:creationId xmlns:a16="http://schemas.microsoft.com/office/drawing/2014/main" id="{2B8C9964-B8C9-429E-8C9F-E0DAD3E50D0C}"/>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8772B-35A1-4114-9627-C1C41B1EEE2A}"/>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2C4E7B6A-D015-483C-AA17-9B1ABFAB44C4}"/>
                  </a:ext>
                </a:extLst>
              </p:cNvPr>
              <p:cNvSpPr txBox="1"/>
              <p:nvPr/>
            </p:nvSpPr>
            <p:spPr>
              <a:xfrm>
                <a:off x="5706357" y="1861025"/>
                <a:ext cx="1060008" cy="369332"/>
              </a:xfrm>
              <a:prstGeom prst="rect">
                <a:avLst/>
              </a:prstGeom>
              <a:noFill/>
            </p:spPr>
            <p:txBody>
              <a:bodyPr wrap="square" rtlCol="0">
                <a:spAutoFit/>
              </a:bodyPr>
              <a:lstStyle/>
              <a:p>
                <a:pPr algn="ctr"/>
                <a:r>
                  <a:rPr lang="en-US" dirty="0"/>
                  <a:t>Y</a:t>
                </a:r>
              </a:p>
            </p:txBody>
          </p:sp>
        </p:grpSp>
        <p:sp>
          <p:nvSpPr>
            <p:cNvPr id="85" name="TextBox 84">
              <a:extLst>
                <a:ext uri="{FF2B5EF4-FFF2-40B4-BE49-F238E27FC236}">
                  <a16:creationId xmlns:a16="http://schemas.microsoft.com/office/drawing/2014/main" id="{486D363F-8E42-4B61-B1EA-42E93A2D0B26}"/>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93" name="Group 92">
            <a:extLst>
              <a:ext uri="{FF2B5EF4-FFF2-40B4-BE49-F238E27FC236}">
                <a16:creationId xmlns:a16="http://schemas.microsoft.com/office/drawing/2014/main" id="{C49AAE65-9DF3-4C58-84D7-09562582F955}"/>
              </a:ext>
            </a:extLst>
          </p:cNvPr>
          <p:cNvGrpSpPr/>
          <p:nvPr/>
        </p:nvGrpSpPr>
        <p:grpSpPr>
          <a:xfrm>
            <a:off x="9595751" y="3684424"/>
            <a:ext cx="1758048" cy="1480869"/>
            <a:chOff x="3189814" y="1335253"/>
            <a:chExt cx="1758048" cy="1480869"/>
          </a:xfrm>
        </p:grpSpPr>
        <p:grpSp>
          <p:nvGrpSpPr>
            <p:cNvPr id="94" name="Group 93">
              <a:extLst>
                <a:ext uri="{FF2B5EF4-FFF2-40B4-BE49-F238E27FC236}">
                  <a16:creationId xmlns:a16="http://schemas.microsoft.com/office/drawing/2014/main" id="{4AD12157-EBE7-470F-8742-CB94FE9E18A0}"/>
                </a:ext>
              </a:extLst>
            </p:cNvPr>
            <p:cNvGrpSpPr/>
            <p:nvPr/>
          </p:nvGrpSpPr>
          <p:grpSpPr>
            <a:xfrm>
              <a:off x="3269550" y="1335253"/>
              <a:ext cx="1608288" cy="1480869"/>
              <a:chOff x="5437073" y="1861025"/>
              <a:chExt cx="1608288" cy="1480869"/>
            </a:xfrm>
          </p:grpSpPr>
          <p:grpSp>
            <p:nvGrpSpPr>
              <p:cNvPr id="96" name="Group 95">
                <a:extLst>
                  <a:ext uri="{FF2B5EF4-FFF2-40B4-BE49-F238E27FC236}">
                    <a16:creationId xmlns:a16="http://schemas.microsoft.com/office/drawing/2014/main" id="{BD507AFC-F343-44C9-9581-6A5E37DF82D6}"/>
                  </a:ext>
                </a:extLst>
              </p:cNvPr>
              <p:cNvGrpSpPr/>
              <p:nvPr/>
            </p:nvGrpSpPr>
            <p:grpSpPr>
              <a:xfrm>
                <a:off x="5437073" y="2281886"/>
                <a:ext cx="1608288" cy="1060008"/>
                <a:chOff x="6675120" y="2011680"/>
                <a:chExt cx="1341120" cy="883920"/>
              </a:xfrm>
            </p:grpSpPr>
            <p:sp>
              <p:nvSpPr>
                <p:cNvPr id="98" name="Freeform: Shape 97">
                  <a:extLst>
                    <a:ext uri="{FF2B5EF4-FFF2-40B4-BE49-F238E27FC236}">
                      <a16:creationId xmlns:a16="http://schemas.microsoft.com/office/drawing/2014/main" id="{61733DEC-1FD0-4A04-83D8-D9FC4F2A6804}"/>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AA20B63D-F3D2-4FAA-88B4-2A47309401F9}"/>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944403D-846A-452C-B367-DADDF1A91B95}"/>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B80BE7A6-7F00-46D6-B3D4-7124232DCCC6}"/>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95" name="TextBox 94">
              <a:extLst>
                <a:ext uri="{FF2B5EF4-FFF2-40B4-BE49-F238E27FC236}">
                  <a16:creationId xmlns:a16="http://schemas.microsoft.com/office/drawing/2014/main" id="{60240169-334C-4550-B971-E6D0BEA97620}"/>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03" name="Group 102">
            <a:extLst>
              <a:ext uri="{FF2B5EF4-FFF2-40B4-BE49-F238E27FC236}">
                <a16:creationId xmlns:a16="http://schemas.microsoft.com/office/drawing/2014/main" id="{2FBA0DF8-0A23-4516-AFB6-FE4E3A364A46}"/>
              </a:ext>
            </a:extLst>
          </p:cNvPr>
          <p:cNvGrpSpPr/>
          <p:nvPr/>
        </p:nvGrpSpPr>
        <p:grpSpPr>
          <a:xfrm>
            <a:off x="5247273" y="3681282"/>
            <a:ext cx="1758048" cy="1487153"/>
            <a:chOff x="3189814" y="1335253"/>
            <a:chExt cx="1758048" cy="1487153"/>
          </a:xfrm>
        </p:grpSpPr>
        <p:grpSp>
          <p:nvGrpSpPr>
            <p:cNvPr id="104" name="Group 103">
              <a:extLst>
                <a:ext uri="{FF2B5EF4-FFF2-40B4-BE49-F238E27FC236}">
                  <a16:creationId xmlns:a16="http://schemas.microsoft.com/office/drawing/2014/main" id="{7B92E0AA-9376-443F-A764-0BC05A732388}"/>
                </a:ext>
              </a:extLst>
            </p:cNvPr>
            <p:cNvGrpSpPr/>
            <p:nvPr/>
          </p:nvGrpSpPr>
          <p:grpSpPr>
            <a:xfrm>
              <a:off x="3260695" y="1335253"/>
              <a:ext cx="1617143" cy="1487153"/>
              <a:chOff x="5428218" y="1861025"/>
              <a:chExt cx="1617143" cy="1487153"/>
            </a:xfrm>
          </p:grpSpPr>
          <p:grpSp>
            <p:nvGrpSpPr>
              <p:cNvPr id="106" name="Group 105">
                <a:extLst>
                  <a:ext uri="{FF2B5EF4-FFF2-40B4-BE49-F238E27FC236}">
                    <a16:creationId xmlns:a16="http://schemas.microsoft.com/office/drawing/2014/main" id="{DC579D23-AF08-4FD7-93F8-871AD6CF12A1}"/>
                  </a:ext>
                </a:extLst>
              </p:cNvPr>
              <p:cNvGrpSpPr/>
              <p:nvPr/>
            </p:nvGrpSpPr>
            <p:grpSpPr>
              <a:xfrm>
                <a:off x="5428218" y="2281316"/>
                <a:ext cx="1617143" cy="1066862"/>
                <a:chOff x="6667736" y="2011203"/>
                <a:chExt cx="1348504" cy="889635"/>
              </a:xfrm>
            </p:grpSpPr>
            <p:sp>
              <p:nvSpPr>
                <p:cNvPr id="110" name="Freeform: Shape 109">
                  <a:extLst>
                    <a:ext uri="{FF2B5EF4-FFF2-40B4-BE49-F238E27FC236}">
                      <a16:creationId xmlns:a16="http://schemas.microsoft.com/office/drawing/2014/main" id="{D1D1BCAC-D9EA-44A0-B655-F7AB821DD873}"/>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11" name="Oval 110">
                  <a:extLst>
                    <a:ext uri="{FF2B5EF4-FFF2-40B4-BE49-F238E27FC236}">
                      <a16:creationId xmlns:a16="http://schemas.microsoft.com/office/drawing/2014/main" id="{0913E402-0F57-40BB-A248-D3ADB3F2ACD5}"/>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444EB6E-5A72-4E7E-A9A2-3E916183AD22}"/>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a:extLst>
                  <a:ext uri="{FF2B5EF4-FFF2-40B4-BE49-F238E27FC236}">
                    <a16:creationId xmlns:a16="http://schemas.microsoft.com/office/drawing/2014/main" id="{C90650BF-9E2F-4B1E-BF5A-DA56399C82C9}"/>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105" name="TextBox 104">
              <a:extLst>
                <a:ext uri="{FF2B5EF4-FFF2-40B4-BE49-F238E27FC236}">
                  <a16:creationId xmlns:a16="http://schemas.microsoft.com/office/drawing/2014/main" id="{DE7B8758-F405-4ADE-B0D0-06C86974B6A5}"/>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13" name="Group 112">
            <a:extLst>
              <a:ext uri="{FF2B5EF4-FFF2-40B4-BE49-F238E27FC236}">
                <a16:creationId xmlns:a16="http://schemas.microsoft.com/office/drawing/2014/main" id="{B228AA4C-4045-461B-8255-BB71F9498B96}"/>
              </a:ext>
            </a:extLst>
          </p:cNvPr>
          <p:cNvGrpSpPr/>
          <p:nvPr/>
        </p:nvGrpSpPr>
        <p:grpSpPr>
          <a:xfrm>
            <a:off x="7388536" y="3699005"/>
            <a:ext cx="1758048" cy="1480871"/>
            <a:chOff x="3189814" y="1335253"/>
            <a:chExt cx="1758048" cy="1480871"/>
          </a:xfrm>
        </p:grpSpPr>
        <p:grpSp>
          <p:nvGrpSpPr>
            <p:cNvPr id="114" name="Group 113">
              <a:extLst>
                <a:ext uri="{FF2B5EF4-FFF2-40B4-BE49-F238E27FC236}">
                  <a16:creationId xmlns:a16="http://schemas.microsoft.com/office/drawing/2014/main" id="{C3001B2B-A670-47FF-8ABF-60BCF4312D25}"/>
                </a:ext>
              </a:extLst>
            </p:cNvPr>
            <p:cNvGrpSpPr/>
            <p:nvPr/>
          </p:nvGrpSpPr>
          <p:grpSpPr>
            <a:xfrm>
              <a:off x="3269550" y="1335253"/>
              <a:ext cx="1611430" cy="1480871"/>
              <a:chOff x="5437073" y="1861025"/>
              <a:chExt cx="1611430" cy="1480871"/>
            </a:xfrm>
          </p:grpSpPr>
          <p:grpSp>
            <p:nvGrpSpPr>
              <p:cNvPr id="116" name="Group 115">
                <a:extLst>
                  <a:ext uri="{FF2B5EF4-FFF2-40B4-BE49-F238E27FC236}">
                    <a16:creationId xmlns:a16="http://schemas.microsoft.com/office/drawing/2014/main" id="{F572CCD1-74F5-4475-A6C5-AF3712B4F139}"/>
                  </a:ext>
                </a:extLst>
              </p:cNvPr>
              <p:cNvGrpSpPr/>
              <p:nvPr/>
            </p:nvGrpSpPr>
            <p:grpSpPr>
              <a:xfrm>
                <a:off x="5437073" y="2275034"/>
                <a:ext cx="1611430" cy="1066862"/>
                <a:chOff x="6675120" y="2005965"/>
                <a:chExt cx="1343740" cy="889635"/>
              </a:xfrm>
            </p:grpSpPr>
            <p:sp>
              <p:nvSpPr>
                <p:cNvPr id="119" name="Freeform: Shape 118">
                  <a:extLst>
                    <a:ext uri="{FF2B5EF4-FFF2-40B4-BE49-F238E27FC236}">
                      <a16:creationId xmlns:a16="http://schemas.microsoft.com/office/drawing/2014/main" id="{6C4CDBDA-8FAF-4BC3-9472-106C10F951D8}"/>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1" name="Oval 120">
                  <a:extLst>
                    <a:ext uri="{FF2B5EF4-FFF2-40B4-BE49-F238E27FC236}">
                      <a16:creationId xmlns:a16="http://schemas.microsoft.com/office/drawing/2014/main" id="{F0F74E04-06C6-4FF8-82EC-03119FE9E55A}"/>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A7AB1FA-C149-46F7-8DF8-638770FC23A4}"/>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Box 116">
                <a:extLst>
                  <a:ext uri="{FF2B5EF4-FFF2-40B4-BE49-F238E27FC236}">
                    <a16:creationId xmlns:a16="http://schemas.microsoft.com/office/drawing/2014/main" id="{8C4BFE2F-2D07-49DA-A2E3-BDEA11E99792}"/>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115" name="TextBox 114">
              <a:extLst>
                <a:ext uri="{FF2B5EF4-FFF2-40B4-BE49-F238E27FC236}">
                  <a16:creationId xmlns:a16="http://schemas.microsoft.com/office/drawing/2014/main" id="{E3CA1AD3-148B-45D9-A24F-D8881CC609EE}"/>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23" name="Group 122">
            <a:extLst>
              <a:ext uri="{FF2B5EF4-FFF2-40B4-BE49-F238E27FC236}">
                <a16:creationId xmlns:a16="http://schemas.microsoft.com/office/drawing/2014/main" id="{EC11ADDF-05C3-44C3-85EB-E2988288D199}"/>
              </a:ext>
            </a:extLst>
          </p:cNvPr>
          <p:cNvGrpSpPr/>
          <p:nvPr/>
        </p:nvGrpSpPr>
        <p:grpSpPr>
          <a:xfrm>
            <a:off x="7389445" y="5368078"/>
            <a:ext cx="1758048" cy="1413620"/>
            <a:chOff x="3189814" y="1408784"/>
            <a:chExt cx="1758048" cy="1413620"/>
          </a:xfrm>
        </p:grpSpPr>
        <p:grpSp>
          <p:nvGrpSpPr>
            <p:cNvPr id="124" name="Group 123">
              <a:extLst>
                <a:ext uri="{FF2B5EF4-FFF2-40B4-BE49-F238E27FC236}">
                  <a16:creationId xmlns:a16="http://schemas.microsoft.com/office/drawing/2014/main" id="{2AF11F8A-73FA-45CE-8977-8FFED4F81172}"/>
                </a:ext>
              </a:extLst>
            </p:cNvPr>
            <p:cNvGrpSpPr/>
            <p:nvPr/>
          </p:nvGrpSpPr>
          <p:grpSpPr>
            <a:xfrm>
              <a:off x="3260695" y="1408784"/>
              <a:ext cx="1620285" cy="1413620"/>
              <a:chOff x="5428218" y="1934556"/>
              <a:chExt cx="1620285" cy="1413620"/>
            </a:xfrm>
          </p:grpSpPr>
          <p:grpSp>
            <p:nvGrpSpPr>
              <p:cNvPr id="126" name="Group 125">
                <a:extLst>
                  <a:ext uri="{FF2B5EF4-FFF2-40B4-BE49-F238E27FC236}">
                    <a16:creationId xmlns:a16="http://schemas.microsoft.com/office/drawing/2014/main" id="{4FD02200-2212-4B65-A6EE-AA69290383FE}"/>
                  </a:ext>
                </a:extLst>
              </p:cNvPr>
              <p:cNvGrpSpPr/>
              <p:nvPr/>
            </p:nvGrpSpPr>
            <p:grpSpPr>
              <a:xfrm>
                <a:off x="5428218" y="2275033"/>
                <a:ext cx="1620285" cy="1073143"/>
                <a:chOff x="6667736" y="2005965"/>
                <a:chExt cx="1351124" cy="894873"/>
              </a:xfrm>
            </p:grpSpPr>
            <p:sp>
              <p:nvSpPr>
                <p:cNvPr id="129" name="Freeform: Shape 128">
                  <a:extLst>
                    <a:ext uri="{FF2B5EF4-FFF2-40B4-BE49-F238E27FC236}">
                      <a16:creationId xmlns:a16="http://schemas.microsoft.com/office/drawing/2014/main" id="{79656ED0-F620-4E10-B853-3BA88C8E12E4}"/>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0" name="Freeform: Shape 129">
                  <a:extLst>
                    <a:ext uri="{FF2B5EF4-FFF2-40B4-BE49-F238E27FC236}">
                      <a16:creationId xmlns:a16="http://schemas.microsoft.com/office/drawing/2014/main" id="{AD335B42-C131-46C5-B90E-6D71D008C6CE}"/>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31" name="Oval 130">
                  <a:extLst>
                    <a:ext uri="{FF2B5EF4-FFF2-40B4-BE49-F238E27FC236}">
                      <a16:creationId xmlns:a16="http://schemas.microsoft.com/office/drawing/2014/main" id="{7CDC58F9-3129-4694-97B5-B974650BC097}"/>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380EE2E-AD01-41C4-9CC6-C9AACFAF8AA1}"/>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TextBox 126">
                <a:extLst>
                  <a:ext uri="{FF2B5EF4-FFF2-40B4-BE49-F238E27FC236}">
                    <a16:creationId xmlns:a16="http://schemas.microsoft.com/office/drawing/2014/main" id="{2DF32136-24AC-4046-8053-4E108715C23A}"/>
                  </a:ext>
                </a:extLst>
              </p:cNvPr>
              <p:cNvSpPr txBox="1"/>
              <p:nvPr/>
            </p:nvSpPr>
            <p:spPr>
              <a:xfrm>
                <a:off x="5747063" y="1934556"/>
                <a:ext cx="1060008" cy="369332"/>
              </a:xfrm>
              <a:prstGeom prst="rect">
                <a:avLst/>
              </a:prstGeom>
              <a:noFill/>
            </p:spPr>
            <p:txBody>
              <a:bodyPr wrap="square" rtlCol="0">
                <a:spAutoFit/>
              </a:bodyPr>
              <a:lstStyle/>
              <a:p>
                <a:pPr algn="ctr"/>
                <a:r>
                  <a:rPr lang="en-US" dirty="0" err="1"/>
                  <a:t>xor</a:t>
                </a:r>
                <a:r>
                  <a:rPr lang="en-US" dirty="0"/>
                  <a:t>(x, y)</a:t>
                </a:r>
              </a:p>
            </p:txBody>
          </p:sp>
        </p:grpSp>
        <p:sp>
          <p:nvSpPr>
            <p:cNvPr id="125" name="TextBox 124">
              <a:extLst>
                <a:ext uri="{FF2B5EF4-FFF2-40B4-BE49-F238E27FC236}">
                  <a16:creationId xmlns:a16="http://schemas.microsoft.com/office/drawing/2014/main" id="{090CCB26-315D-4BAA-A5B3-9EFAB06EC71A}"/>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sp>
        <p:nvSpPr>
          <p:cNvPr id="134" name="Content Placeholder 133">
            <a:extLst>
              <a:ext uri="{FF2B5EF4-FFF2-40B4-BE49-F238E27FC236}">
                <a16:creationId xmlns:a16="http://schemas.microsoft.com/office/drawing/2014/main" id="{0FD79038-D280-455A-A422-060F23E3CC11}"/>
              </a:ext>
            </a:extLst>
          </p:cNvPr>
          <p:cNvSpPr>
            <a:spLocks noGrp="1"/>
          </p:cNvSpPr>
          <p:nvPr>
            <p:ph idx="1"/>
          </p:nvPr>
        </p:nvSpPr>
        <p:spPr>
          <a:xfrm>
            <a:off x="546100" y="1825625"/>
            <a:ext cx="4173179" cy="4194776"/>
          </a:xfrm>
        </p:spPr>
        <p:txBody>
          <a:bodyPr>
            <a:normAutofit/>
          </a:bodyPr>
          <a:lstStyle/>
          <a:p>
            <a:r>
              <a:rPr lang="en-US" dirty="0"/>
              <a:t>&amp; means “and”</a:t>
            </a:r>
          </a:p>
          <a:p>
            <a:r>
              <a:rPr lang="en-US" dirty="0"/>
              <a:t>| means “or”</a:t>
            </a:r>
          </a:p>
          <a:p>
            <a:r>
              <a:rPr lang="en-US" dirty="0"/>
              <a:t>! means “not”</a:t>
            </a:r>
          </a:p>
          <a:p>
            <a:endParaRPr lang="en-US" dirty="0"/>
          </a:p>
          <a:p>
            <a:r>
              <a:rPr lang="en-US" dirty="0"/>
              <a:t>%in% checks if things are in a list</a:t>
            </a:r>
          </a:p>
          <a:p>
            <a:pPr lvl="1"/>
            <a:r>
              <a:rPr lang="en-US" dirty="0"/>
              <a:t>Helpful if you’re filtering to a subset of species!</a:t>
            </a:r>
          </a:p>
          <a:p>
            <a:endParaRPr lang="en-US" dirty="0"/>
          </a:p>
        </p:txBody>
      </p:sp>
    </p:spTree>
    <p:extLst>
      <p:ext uri="{BB962C8B-B14F-4D97-AF65-F5344CB8AC3E}">
        <p14:creationId xmlns:p14="http://schemas.microsoft.com/office/powerpoint/2010/main" val="235384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7C-EBFC-480B-BD7F-329C750F8478}"/>
              </a:ext>
            </a:extLst>
          </p:cNvPr>
          <p:cNvSpPr>
            <a:spLocks noGrp="1"/>
          </p:cNvSpPr>
          <p:nvPr>
            <p:ph type="title"/>
          </p:nvPr>
        </p:nvSpPr>
        <p:spPr/>
        <p:txBody>
          <a:bodyPr/>
          <a:lstStyle/>
          <a:p>
            <a:r>
              <a:rPr lang="en-US" dirty="0"/>
              <a:t>A Word About Types</a:t>
            </a:r>
          </a:p>
        </p:txBody>
      </p:sp>
      <p:sp>
        <p:nvSpPr>
          <p:cNvPr id="3" name="Content Placeholder 2">
            <a:extLst>
              <a:ext uri="{FF2B5EF4-FFF2-40B4-BE49-F238E27FC236}">
                <a16:creationId xmlns:a16="http://schemas.microsoft.com/office/drawing/2014/main" id="{CFE312BF-2AB4-4941-92F1-EBB7725CEF5A}"/>
              </a:ext>
            </a:extLst>
          </p:cNvPr>
          <p:cNvSpPr>
            <a:spLocks noGrp="1"/>
          </p:cNvSpPr>
          <p:nvPr>
            <p:ph idx="1"/>
          </p:nvPr>
        </p:nvSpPr>
        <p:spPr>
          <a:xfrm>
            <a:off x="255182" y="1552353"/>
            <a:ext cx="6496492" cy="5305643"/>
          </a:xfrm>
        </p:spPr>
        <p:txBody>
          <a:bodyPr/>
          <a:lstStyle/>
          <a:p>
            <a:pPr marL="0" indent="0">
              <a:buNone/>
            </a:pPr>
            <a:r>
              <a:rPr lang="en-US" dirty="0"/>
              <a:t>All variables (objects) have attributes and these attributes MUST be compatible within themselves</a:t>
            </a:r>
          </a:p>
          <a:p>
            <a:pPr marL="0" indent="0">
              <a:buNone/>
            </a:pPr>
            <a:r>
              <a:rPr lang="en-US" dirty="0"/>
              <a:t>For example, if you have this list</a:t>
            </a:r>
          </a:p>
          <a:p>
            <a:pPr marL="0" indent="0">
              <a:buNone/>
            </a:pPr>
            <a:endParaRPr lang="en-US" dirty="0"/>
          </a:p>
          <a:p>
            <a:pPr marL="0" indent="0">
              <a:buNone/>
            </a:pPr>
            <a:endParaRPr lang="en-US" dirty="0"/>
          </a:p>
          <a:p>
            <a:pPr marL="0" indent="0">
              <a:buNone/>
            </a:pPr>
            <a:r>
              <a:rPr lang="en-US" dirty="0"/>
              <a:t>But if you have this list</a:t>
            </a:r>
          </a:p>
          <a:p>
            <a:pPr marL="0" indent="0">
              <a:buNone/>
            </a:pPr>
            <a:endParaRPr lang="en-US" dirty="0"/>
          </a:p>
          <a:p>
            <a:pPr marL="0" indent="0">
              <a:buNone/>
            </a:pPr>
            <a:endParaRPr lang="en-US" dirty="0"/>
          </a:p>
          <a:p>
            <a:pPr marL="0" indent="0">
              <a:buNone/>
            </a:pPr>
            <a:r>
              <a:rPr lang="en-US" dirty="0"/>
              <a:t>Use </a:t>
            </a:r>
            <a:r>
              <a:rPr lang="en-US" sz="2400" dirty="0">
                <a:latin typeface="Consolas" panose="020B0609020204030204" pitchFamily="49" charset="0"/>
                <a:cs typeface="Courier New" panose="02070309020205020404" pitchFamily="49" charset="0"/>
              </a:rPr>
              <a:t>str()</a:t>
            </a:r>
            <a:r>
              <a:rPr lang="en-US" sz="2400" dirty="0">
                <a:latin typeface="Consolas" panose="020B0609020204030204" pitchFamily="49" charset="0"/>
              </a:rPr>
              <a:t>, </a:t>
            </a:r>
            <a:r>
              <a:rPr lang="en-US" sz="2400" dirty="0" err="1">
                <a:latin typeface="Consolas" panose="020B0609020204030204" pitchFamily="49" charset="0"/>
                <a:cs typeface="Courier New" panose="02070309020205020404" pitchFamily="49" charset="0"/>
              </a:rPr>
              <a:t>typeof</a:t>
            </a:r>
            <a:r>
              <a:rPr lang="en-US" sz="2400" dirty="0">
                <a:latin typeface="Consolas" panose="020B0609020204030204" pitchFamily="49" charset="0"/>
                <a:cs typeface="Courier New" panose="02070309020205020404" pitchFamily="49" charset="0"/>
              </a:rPr>
              <a:t>() </a:t>
            </a:r>
            <a:r>
              <a:rPr lang="en-US" dirty="0">
                <a:cs typeface="Courier New" panose="02070309020205020404" pitchFamily="49" charset="0"/>
              </a:rPr>
              <a:t>to</a:t>
            </a:r>
            <a:r>
              <a:rPr lang="en-US" dirty="0"/>
              <a:t> check the structure and type of objects</a:t>
            </a:r>
          </a:p>
        </p:txBody>
      </p:sp>
      <p:sp>
        <p:nvSpPr>
          <p:cNvPr id="4" name="Slide Number Placeholder 3">
            <a:extLst>
              <a:ext uri="{FF2B5EF4-FFF2-40B4-BE49-F238E27FC236}">
                <a16:creationId xmlns:a16="http://schemas.microsoft.com/office/drawing/2014/main" id="{3EAD32F6-B5F8-40D9-821A-D7B8FF7B4909}"/>
              </a:ext>
            </a:extLst>
          </p:cNvPr>
          <p:cNvSpPr>
            <a:spLocks noGrp="1"/>
          </p:cNvSpPr>
          <p:nvPr>
            <p:ph type="sldNum" sz="quarter" idx="12"/>
          </p:nvPr>
        </p:nvSpPr>
        <p:spPr/>
        <p:txBody>
          <a:bodyPr/>
          <a:lstStyle/>
          <a:p>
            <a:fld id="{6D95AE55-B5F4-483D-AEFF-E8059F5502F5}" type="slidenum">
              <a:rPr lang="en-US" smtClean="0"/>
              <a:t>33</a:t>
            </a:fld>
            <a:endParaRPr lang="en-US"/>
          </a:p>
        </p:txBody>
      </p:sp>
      <p:sp>
        <p:nvSpPr>
          <p:cNvPr id="5" name="TextBox 4">
            <a:extLst>
              <a:ext uri="{FF2B5EF4-FFF2-40B4-BE49-F238E27FC236}">
                <a16:creationId xmlns:a16="http://schemas.microsoft.com/office/drawing/2014/main" id="{CF234CEF-B309-4034-862B-C8CC521B294A}"/>
              </a:ext>
            </a:extLst>
          </p:cNvPr>
          <p:cNvSpPr txBox="1"/>
          <p:nvPr/>
        </p:nvSpPr>
        <p:spPr>
          <a:xfrm>
            <a:off x="7139574" y="2852885"/>
            <a:ext cx="4797244" cy="3785652"/>
          </a:xfrm>
          <a:prstGeom prst="rect">
            <a:avLst/>
          </a:prstGeom>
          <a:noFill/>
        </p:spPr>
        <p:txBody>
          <a:bodyPr wrap="square" rtlCol="0">
            <a:spAutoFit/>
          </a:bodyPr>
          <a:lstStyle/>
          <a:p>
            <a:r>
              <a:rPr lang="en-US" sz="2400" dirty="0">
                <a:latin typeface="Consolas" panose="020B0609020204030204" pitchFamily="49" charset="0"/>
              </a:rPr>
              <a:t> &gt; c(1,2,3,4,5)</a:t>
            </a:r>
          </a:p>
          <a:p>
            <a:r>
              <a:rPr lang="en-US" sz="2400" i="1" dirty="0"/>
              <a:t>These are all numeric!</a:t>
            </a:r>
          </a:p>
          <a:p>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 &gt; c(1,2,3,4, "five")</a:t>
            </a:r>
          </a:p>
          <a:p>
            <a:r>
              <a:rPr lang="en-US" sz="2400" i="1" dirty="0"/>
              <a:t>Then these will ALL be characters</a:t>
            </a:r>
          </a:p>
          <a:p>
            <a:endParaRPr lang="en-US" sz="2400" i="1" dirty="0"/>
          </a:p>
          <a:p>
            <a:r>
              <a:rPr lang="en-US" sz="2400" dirty="0">
                <a:latin typeface="Consolas" panose="020B0609020204030204" pitchFamily="49" charset="0"/>
              </a:rPr>
              <a:t>&gt; str(c(1,2,3,4, "five"))</a:t>
            </a:r>
          </a:p>
          <a:p>
            <a:r>
              <a:rPr lang="en-US" sz="2400" dirty="0">
                <a:latin typeface="Consolas" panose="020B0609020204030204" pitchFamily="49" charset="0"/>
              </a:rPr>
              <a:t> </a:t>
            </a:r>
            <a:r>
              <a:rPr lang="en-US" sz="2400" dirty="0" err="1">
                <a:latin typeface="Consolas" panose="020B0609020204030204" pitchFamily="49" charset="0"/>
              </a:rPr>
              <a:t>chr</a:t>
            </a:r>
            <a:r>
              <a:rPr lang="en-US" sz="2400" dirty="0">
                <a:latin typeface="Consolas" panose="020B0609020204030204" pitchFamily="49" charset="0"/>
              </a:rPr>
              <a:t> [1:5] "1" "2" "3" "4" "five"</a:t>
            </a:r>
          </a:p>
        </p:txBody>
      </p:sp>
      <p:cxnSp>
        <p:nvCxnSpPr>
          <p:cNvPr id="6" name="Straight Arrow Connector 5">
            <a:extLst>
              <a:ext uri="{FF2B5EF4-FFF2-40B4-BE49-F238E27FC236}">
                <a16:creationId xmlns:a16="http://schemas.microsoft.com/office/drawing/2014/main" id="{4A5ED038-8308-4760-84EC-5A4DDC25F4B8}"/>
              </a:ext>
            </a:extLst>
          </p:cNvPr>
          <p:cNvCxnSpPr>
            <a:cxnSpLocks/>
          </p:cNvCxnSpPr>
          <p:nvPr/>
        </p:nvCxnSpPr>
        <p:spPr>
          <a:xfrm>
            <a:off x="5576776" y="3049858"/>
            <a:ext cx="140881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920276F-ECEE-44F5-AB7E-9F1232594FCA}"/>
              </a:ext>
            </a:extLst>
          </p:cNvPr>
          <p:cNvCxnSpPr>
            <a:cxnSpLocks/>
          </p:cNvCxnSpPr>
          <p:nvPr/>
        </p:nvCxnSpPr>
        <p:spPr>
          <a:xfrm>
            <a:off x="4540102" y="4604936"/>
            <a:ext cx="259947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7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Object Types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0" y="1825624"/>
            <a:ext cx="4147868" cy="4667251"/>
          </a:xfrm>
        </p:spPr>
        <p:txBody>
          <a:bodyPr>
            <a:normAutofit lnSpcReduction="10000"/>
          </a:bodyPr>
          <a:lstStyle/>
          <a:p>
            <a:r>
              <a:rPr lang="en-US" dirty="0"/>
              <a:t>Vector</a:t>
            </a:r>
          </a:p>
          <a:p>
            <a:r>
              <a:rPr lang="en-US" dirty="0"/>
              <a:t>Matrix</a:t>
            </a:r>
          </a:p>
          <a:p>
            <a:r>
              <a:rPr lang="en-US" dirty="0"/>
              <a:t>Factor </a:t>
            </a:r>
          </a:p>
          <a:p>
            <a:r>
              <a:rPr lang="en-US" dirty="0"/>
              <a:t>List</a:t>
            </a:r>
          </a:p>
          <a:p>
            <a:r>
              <a:rPr lang="en-US" dirty="0" err="1"/>
              <a:t>Dataframe</a:t>
            </a:r>
            <a:r>
              <a:rPr lang="en-US" dirty="0"/>
              <a:t> (made up of previous types!)</a:t>
            </a:r>
          </a:p>
          <a:p>
            <a:r>
              <a:rPr lang="en-US" i="1" dirty="0"/>
              <a:t>and others!</a:t>
            </a:r>
          </a:p>
          <a:p>
            <a:endParaRPr lang="en-US" i="1" dirty="0"/>
          </a:p>
          <a:p>
            <a:pPr marL="0" indent="0">
              <a:buNone/>
            </a:pPr>
            <a:r>
              <a:rPr lang="en-US" dirty="0" err="1"/>
              <a:t>Dataframes</a:t>
            </a:r>
            <a:r>
              <a:rPr lang="en-US" dirty="0"/>
              <a:t> are what you’ll use 90% of the time</a:t>
            </a:r>
          </a:p>
        </p:txBody>
      </p:sp>
      <p:sp>
        <p:nvSpPr>
          <p:cNvPr id="4" name="Content Placeholder 2">
            <a:extLst>
              <a:ext uri="{FF2B5EF4-FFF2-40B4-BE49-F238E27FC236}">
                <a16:creationId xmlns:a16="http://schemas.microsoft.com/office/drawing/2014/main" id="{A35E92E5-46DD-4832-BB83-C626C904B306}"/>
              </a:ext>
            </a:extLst>
          </p:cNvPr>
          <p:cNvSpPr txBox="1">
            <a:spLocks/>
          </p:cNvSpPr>
          <p:nvPr/>
        </p:nvSpPr>
        <p:spPr>
          <a:xfrm>
            <a:off x="6096000" y="1690688"/>
            <a:ext cx="59639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as.vector</a:t>
            </a:r>
            <a:r>
              <a:rPr lang="en-US" sz="2000" dirty="0">
                <a:latin typeface="Consolas" panose="020B0609020204030204" pitchFamily="49" charset="0"/>
              </a:rPr>
              <a:t>(c(3,4,5,6))</a:t>
            </a:r>
          </a:p>
          <a:p>
            <a:pPr marL="0" indent="0">
              <a:buNone/>
            </a:pPr>
            <a:r>
              <a:rPr lang="en-US" sz="2000" dirty="0">
                <a:latin typeface="Consolas" panose="020B0609020204030204" pitchFamily="49" charset="0"/>
              </a:rPr>
              <a:t>[1] 3 4 5 6</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as.factor</a:t>
            </a:r>
            <a:r>
              <a:rPr lang="en-US" sz="2000" dirty="0">
                <a:latin typeface="Consolas" panose="020B0609020204030204" pitchFamily="49" charset="0"/>
              </a:rPr>
              <a:t>(c("area1", "area2", "area3"))</a:t>
            </a:r>
          </a:p>
          <a:p>
            <a:pPr marL="0" indent="0">
              <a:buNone/>
            </a:pPr>
            <a:r>
              <a:rPr lang="en-US" sz="2000" dirty="0">
                <a:latin typeface="Consolas" panose="020B0609020204030204" pitchFamily="49" charset="0"/>
              </a:rPr>
              <a:t>[1] area1 area2 area3</a:t>
            </a:r>
          </a:p>
          <a:p>
            <a:pPr marL="0" indent="0">
              <a:buNone/>
            </a:pPr>
            <a:r>
              <a:rPr lang="en-US" sz="2000" dirty="0">
                <a:latin typeface="Consolas" panose="020B0609020204030204" pitchFamily="49" charset="0"/>
              </a:rPr>
              <a:t>Levels: area1 area2 area3</a:t>
            </a:r>
          </a:p>
          <a:p>
            <a:pPr marL="0" indent="0">
              <a:buNone/>
            </a:pPr>
            <a:endParaRPr lang="en-US"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20A45654-F597-43B6-87C4-622C87198FD2}"/>
              </a:ext>
            </a:extLst>
          </p:cNvPr>
          <p:cNvSpPr>
            <a:spLocks noGrp="1"/>
          </p:cNvSpPr>
          <p:nvPr>
            <p:ph type="sldNum" sz="quarter" idx="12"/>
          </p:nvPr>
        </p:nvSpPr>
        <p:spPr/>
        <p:txBody>
          <a:bodyPr/>
          <a:lstStyle/>
          <a:p>
            <a:fld id="{6D95AE55-B5F4-483D-AEFF-E8059F5502F5}" type="slidenum">
              <a:rPr lang="en-US" smtClean="0"/>
              <a:t>34</a:t>
            </a:fld>
            <a:endParaRPr lang="en-US"/>
          </a:p>
        </p:txBody>
      </p:sp>
    </p:spTree>
    <p:extLst>
      <p:ext uri="{BB962C8B-B14F-4D97-AF65-F5344CB8AC3E}">
        <p14:creationId xmlns:p14="http://schemas.microsoft.com/office/powerpoint/2010/main" val="2618777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02FA-A764-423E-8583-2664807A5E4F}"/>
              </a:ext>
            </a:extLst>
          </p:cNvPr>
          <p:cNvSpPr>
            <a:spLocks noGrp="1"/>
          </p:cNvSpPr>
          <p:nvPr>
            <p:ph type="title"/>
          </p:nvPr>
        </p:nvSpPr>
        <p:spPr/>
        <p:txBody>
          <a:bodyPr/>
          <a:lstStyle/>
          <a:p>
            <a:r>
              <a:rPr lang="en-US" dirty="0" err="1"/>
              <a:t>Dataframes</a:t>
            </a:r>
            <a:endParaRPr lang="en-US" dirty="0"/>
          </a:p>
        </p:txBody>
      </p:sp>
      <p:sp>
        <p:nvSpPr>
          <p:cNvPr id="3" name="Content Placeholder 2">
            <a:extLst>
              <a:ext uri="{FF2B5EF4-FFF2-40B4-BE49-F238E27FC236}">
                <a16:creationId xmlns:a16="http://schemas.microsoft.com/office/drawing/2014/main" id="{2A597CB4-CB44-4D4D-9609-DB76F24050DB}"/>
              </a:ext>
            </a:extLst>
          </p:cNvPr>
          <p:cNvSpPr>
            <a:spLocks noGrp="1"/>
          </p:cNvSpPr>
          <p:nvPr>
            <p:ph idx="1"/>
          </p:nvPr>
        </p:nvSpPr>
        <p:spPr>
          <a:xfrm>
            <a:off x="482600" y="1825624"/>
            <a:ext cx="5422900" cy="4895851"/>
          </a:xfrm>
        </p:spPr>
        <p:txBody>
          <a:bodyPr>
            <a:normAutofit/>
          </a:bodyPr>
          <a:lstStyle/>
          <a:p>
            <a:pPr marL="0" indent="0">
              <a:buNone/>
            </a:pPr>
            <a:r>
              <a:rPr lang="en-US" dirty="0"/>
              <a:t>What is a </a:t>
            </a:r>
            <a:r>
              <a:rPr lang="en-US" dirty="0" err="1"/>
              <a:t>dataframe</a:t>
            </a:r>
            <a:r>
              <a:rPr lang="en-US" dirty="0"/>
              <a:t>? </a:t>
            </a:r>
          </a:p>
          <a:p>
            <a:r>
              <a:rPr lang="en-US" dirty="0"/>
              <a:t>Think of a </a:t>
            </a:r>
            <a:r>
              <a:rPr lang="en-US" dirty="0" err="1"/>
              <a:t>dataframe</a:t>
            </a:r>
            <a:r>
              <a:rPr lang="en-US" dirty="0"/>
              <a:t> as analogous to a spreadsheet. There are rows and columns</a:t>
            </a:r>
          </a:p>
          <a:p>
            <a:endParaRPr lang="en-US" dirty="0"/>
          </a:p>
          <a:p>
            <a:r>
              <a:rPr lang="en-US" dirty="0"/>
              <a:t>Each column has a specific “type” and this type doesn’t change between rows</a:t>
            </a:r>
          </a:p>
          <a:p>
            <a:pPr lvl="1"/>
            <a:r>
              <a:rPr lang="en-US" dirty="0"/>
              <a:t>Can’t contain both characters and numbers</a:t>
            </a:r>
          </a:p>
          <a:p>
            <a:pPr lvl="1"/>
            <a:r>
              <a:rPr lang="en-US" dirty="0"/>
              <a:t>We can change it later if needed</a:t>
            </a:r>
          </a:p>
          <a:p>
            <a:endParaRPr lang="en-US" dirty="0"/>
          </a:p>
        </p:txBody>
      </p:sp>
      <p:sp>
        <p:nvSpPr>
          <p:cNvPr id="4" name="Slide Number Placeholder 3">
            <a:extLst>
              <a:ext uri="{FF2B5EF4-FFF2-40B4-BE49-F238E27FC236}">
                <a16:creationId xmlns:a16="http://schemas.microsoft.com/office/drawing/2014/main" id="{63300FCA-F2D6-4F82-9D03-0FD59A37D2FC}"/>
              </a:ext>
            </a:extLst>
          </p:cNvPr>
          <p:cNvSpPr>
            <a:spLocks noGrp="1"/>
          </p:cNvSpPr>
          <p:nvPr>
            <p:ph type="sldNum" sz="quarter" idx="12"/>
          </p:nvPr>
        </p:nvSpPr>
        <p:spPr/>
        <p:txBody>
          <a:bodyPr/>
          <a:lstStyle/>
          <a:p>
            <a:fld id="{6D95AE55-B5F4-483D-AEFF-E8059F5502F5}" type="slidenum">
              <a:rPr lang="en-US" smtClean="0"/>
              <a:t>35</a:t>
            </a:fld>
            <a:endParaRPr lang="en-US"/>
          </a:p>
        </p:txBody>
      </p:sp>
      <p:pic>
        <p:nvPicPr>
          <p:cNvPr id="6" name="Picture 5">
            <a:extLst>
              <a:ext uri="{FF2B5EF4-FFF2-40B4-BE49-F238E27FC236}">
                <a16:creationId xmlns:a16="http://schemas.microsoft.com/office/drawing/2014/main" id="{B7C6D287-B1BB-48C5-883E-1F5966741F1D}"/>
              </a:ext>
            </a:extLst>
          </p:cNvPr>
          <p:cNvPicPr>
            <a:picLocks noChangeAspect="1"/>
          </p:cNvPicPr>
          <p:nvPr/>
        </p:nvPicPr>
        <p:blipFill>
          <a:blip r:embed="rId3"/>
          <a:stretch>
            <a:fillRect/>
          </a:stretch>
        </p:blipFill>
        <p:spPr>
          <a:xfrm>
            <a:off x="6096000" y="1738572"/>
            <a:ext cx="6001101" cy="3903371"/>
          </a:xfrm>
          <a:prstGeom prst="rect">
            <a:avLst/>
          </a:prstGeom>
        </p:spPr>
      </p:pic>
      <p:grpSp>
        <p:nvGrpSpPr>
          <p:cNvPr id="5" name="Group 4">
            <a:extLst>
              <a:ext uri="{FF2B5EF4-FFF2-40B4-BE49-F238E27FC236}">
                <a16:creationId xmlns:a16="http://schemas.microsoft.com/office/drawing/2014/main" id="{BA4C9579-B5E6-45FF-970A-7C04931D9365}"/>
              </a:ext>
            </a:extLst>
          </p:cNvPr>
          <p:cNvGrpSpPr/>
          <p:nvPr/>
        </p:nvGrpSpPr>
        <p:grpSpPr>
          <a:xfrm>
            <a:off x="6164855" y="5548250"/>
            <a:ext cx="5813680" cy="646331"/>
            <a:chOff x="6164855" y="5548250"/>
            <a:chExt cx="5813680" cy="646331"/>
          </a:xfrm>
        </p:grpSpPr>
        <p:sp>
          <p:nvSpPr>
            <p:cNvPr id="7" name="TextBox 6">
              <a:extLst>
                <a:ext uri="{FF2B5EF4-FFF2-40B4-BE49-F238E27FC236}">
                  <a16:creationId xmlns:a16="http://schemas.microsoft.com/office/drawing/2014/main" id="{B8D54F44-FF54-4D38-8758-B27221A428D6}"/>
                </a:ext>
              </a:extLst>
            </p:cNvPr>
            <p:cNvSpPr txBox="1"/>
            <p:nvPr/>
          </p:nvSpPr>
          <p:spPr>
            <a:xfrm rot="19381239">
              <a:off x="6164855" y="5548250"/>
              <a:ext cx="1066800" cy="646331"/>
            </a:xfrm>
            <a:prstGeom prst="rect">
              <a:avLst/>
            </a:prstGeom>
            <a:noFill/>
          </p:spPr>
          <p:txBody>
            <a:bodyPr wrap="square" rtlCol="0">
              <a:spAutoFit/>
            </a:bodyPr>
            <a:lstStyle/>
            <a:p>
              <a:r>
                <a:rPr lang="en-US" dirty="0">
                  <a:solidFill>
                    <a:srgbClr val="6D24A4"/>
                  </a:solidFill>
                </a:rPr>
                <a:t>Numeric (Integer)</a:t>
              </a:r>
            </a:p>
          </p:txBody>
        </p:sp>
        <p:sp>
          <p:nvSpPr>
            <p:cNvPr id="8" name="TextBox 7">
              <a:extLst>
                <a:ext uri="{FF2B5EF4-FFF2-40B4-BE49-F238E27FC236}">
                  <a16:creationId xmlns:a16="http://schemas.microsoft.com/office/drawing/2014/main" id="{26D3AC6B-C4CE-4A93-85B1-EE7904CF9889}"/>
                </a:ext>
              </a:extLst>
            </p:cNvPr>
            <p:cNvSpPr txBox="1"/>
            <p:nvPr/>
          </p:nvSpPr>
          <p:spPr>
            <a:xfrm rot="19381239">
              <a:off x="6878969" y="5686750"/>
              <a:ext cx="1115634" cy="369332"/>
            </a:xfrm>
            <a:prstGeom prst="rect">
              <a:avLst/>
            </a:prstGeom>
            <a:noFill/>
          </p:spPr>
          <p:txBody>
            <a:bodyPr wrap="square" rtlCol="0">
              <a:spAutoFit/>
            </a:bodyPr>
            <a:lstStyle/>
            <a:p>
              <a:r>
                <a:rPr lang="en-US" dirty="0">
                  <a:solidFill>
                    <a:srgbClr val="6D24A4"/>
                  </a:solidFill>
                </a:rPr>
                <a:t>Character</a:t>
              </a:r>
            </a:p>
          </p:txBody>
        </p:sp>
        <p:sp>
          <p:nvSpPr>
            <p:cNvPr id="10" name="TextBox 9">
              <a:extLst>
                <a:ext uri="{FF2B5EF4-FFF2-40B4-BE49-F238E27FC236}">
                  <a16:creationId xmlns:a16="http://schemas.microsoft.com/office/drawing/2014/main" id="{82529638-0CE2-44BD-9B3B-EE2D6D6B9287}"/>
                </a:ext>
              </a:extLst>
            </p:cNvPr>
            <p:cNvSpPr txBox="1"/>
            <p:nvPr/>
          </p:nvSpPr>
          <p:spPr>
            <a:xfrm rot="19381239">
              <a:off x="7553696" y="5686750"/>
              <a:ext cx="1115634" cy="369332"/>
            </a:xfrm>
            <a:prstGeom prst="rect">
              <a:avLst/>
            </a:prstGeom>
            <a:noFill/>
          </p:spPr>
          <p:txBody>
            <a:bodyPr wrap="square" rtlCol="0">
              <a:spAutoFit/>
            </a:bodyPr>
            <a:lstStyle/>
            <a:p>
              <a:r>
                <a:rPr lang="en-US" dirty="0">
                  <a:solidFill>
                    <a:srgbClr val="6D24A4"/>
                  </a:solidFill>
                </a:rPr>
                <a:t>Character</a:t>
              </a:r>
            </a:p>
          </p:txBody>
        </p:sp>
        <p:sp>
          <p:nvSpPr>
            <p:cNvPr id="11" name="TextBox 10">
              <a:extLst>
                <a:ext uri="{FF2B5EF4-FFF2-40B4-BE49-F238E27FC236}">
                  <a16:creationId xmlns:a16="http://schemas.microsoft.com/office/drawing/2014/main" id="{A6994F90-87B3-4BBF-A9DA-3B5164A77164}"/>
                </a:ext>
              </a:extLst>
            </p:cNvPr>
            <p:cNvSpPr txBox="1"/>
            <p:nvPr/>
          </p:nvSpPr>
          <p:spPr>
            <a:xfrm rot="19381239">
              <a:off x="8538733" y="5590796"/>
              <a:ext cx="1115634" cy="369332"/>
            </a:xfrm>
            <a:prstGeom prst="rect">
              <a:avLst/>
            </a:prstGeom>
            <a:noFill/>
          </p:spPr>
          <p:txBody>
            <a:bodyPr wrap="square" rtlCol="0">
              <a:spAutoFit/>
            </a:bodyPr>
            <a:lstStyle/>
            <a:p>
              <a:r>
                <a:rPr lang="en-US" dirty="0">
                  <a:solidFill>
                    <a:srgbClr val="6D24A4"/>
                  </a:solidFill>
                </a:rPr>
                <a:t>Numeric</a:t>
              </a:r>
            </a:p>
          </p:txBody>
        </p:sp>
        <p:sp>
          <p:nvSpPr>
            <p:cNvPr id="12" name="TextBox 11">
              <a:extLst>
                <a:ext uri="{FF2B5EF4-FFF2-40B4-BE49-F238E27FC236}">
                  <a16:creationId xmlns:a16="http://schemas.microsoft.com/office/drawing/2014/main" id="{7E708961-1942-494C-9B3E-A7FE72100D9E}"/>
                </a:ext>
              </a:extLst>
            </p:cNvPr>
            <p:cNvSpPr txBox="1"/>
            <p:nvPr/>
          </p:nvSpPr>
          <p:spPr>
            <a:xfrm rot="19381239">
              <a:off x="9641801" y="5573040"/>
              <a:ext cx="1115634" cy="369332"/>
            </a:xfrm>
            <a:prstGeom prst="rect">
              <a:avLst/>
            </a:prstGeom>
            <a:noFill/>
          </p:spPr>
          <p:txBody>
            <a:bodyPr wrap="square" rtlCol="0">
              <a:spAutoFit/>
            </a:bodyPr>
            <a:lstStyle/>
            <a:p>
              <a:r>
                <a:rPr lang="en-US" dirty="0">
                  <a:solidFill>
                    <a:srgbClr val="6D24A4"/>
                  </a:solidFill>
                </a:rPr>
                <a:t>Numeric</a:t>
              </a:r>
            </a:p>
          </p:txBody>
        </p:sp>
        <p:sp>
          <p:nvSpPr>
            <p:cNvPr id="13" name="TextBox 12">
              <a:extLst>
                <a:ext uri="{FF2B5EF4-FFF2-40B4-BE49-F238E27FC236}">
                  <a16:creationId xmlns:a16="http://schemas.microsoft.com/office/drawing/2014/main" id="{C8FCC626-AAC2-4D00-9781-7C689506FE7F}"/>
                </a:ext>
              </a:extLst>
            </p:cNvPr>
            <p:cNvSpPr txBox="1"/>
            <p:nvPr/>
          </p:nvSpPr>
          <p:spPr>
            <a:xfrm rot="19381239">
              <a:off x="10862901" y="5571022"/>
              <a:ext cx="1115634" cy="369332"/>
            </a:xfrm>
            <a:prstGeom prst="rect">
              <a:avLst/>
            </a:prstGeom>
            <a:noFill/>
          </p:spPr>
          <p:txBody>
            <a:bodyPr wrap="square" rtlCol="0">
              <a:spAutoFit/>
            </a:bodyPr>
            <a:lstStyle/>
            <a:p>
              <a:r>
                <a:rPr lang="en-US" dirty="0">
                  <a:solidFill>
                    <a:srgbClr val="6D24A4"/>
                  </a:solidFill>
                </a:rPr>
                <a:t>Numeric</a:t>
              </a:r>
            </a:p>
          </p:txBody>
        </p:sp>
      </p:grpSp>
    </p:spTree>
    <p:extLst>
      <p:ext uri="{BB962C8B-B14F-4D97-AF65-F5344CB8AC3E}">
        <p14:creationId xmlns:p14="http://schemas.microsoft.com/office/powerpoint/2010/main" val="42364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2AEA-C196-47CA-AB30-56461050A05D}"/>
              </a:ext>
            </a:extLst>
          </p:cNvPr>
          <p:cNvSpPr>
            <a:spLocks noGrp="1"/>
          </p:cNvSpPr>
          <p:nvPr>
            <p:ph type="title"/>
          </p:nvPr>
        </p:nvSpPr>
        <p:spPr/>
        <p:txBody>
          <a:bodyPr/>
          <a:lstStyle/>
          <a:p>
            <a:r>
              <a:rPr lang="en-US" dirty="0"/>
              <a:t>Numeric vs Factor Variables</a:t>
            </a:r>
          </a:p>
        </p:txBody>
      </p:sp>
      <p:sp>
        <p:nvSpPr>
          <p:cNvPr id="3" name="Content Placeholder 2">
            <a:extLst>
              <a:ext uri="{FF2B5EF4-FFF2-40B4-BE49-F238E27FC236}">
                <a16:creationId xmlns:a16="http://schemas.microsoft.com/office/drawing/2014/main" id="{114F55F3-F4D8-4980-AD29-BA29F07A6597}"/>
              </a:ext>
            </a:extLst>
          </p:cNvPr>
          <p:cNvSpPr>
            <a:spLocks noGrp="1"/>
          </p:cNvSpPr>
          <p:nvPr>
            <p:ph idx="1"/>
          </p:nvPr>
        </p:nvSpPr>
        <p:spPr>
          <a:xfrm>
            <a:off x="461296" y="1616075"/>
            <a:ext cx="5969001" cy="4740275"/>
          </a:xfrm>
        </p:spPr>
        <p:txBody>
          <a:bodyPr>
            <a:normAutofit lnSpcReduction="10000"/>
          </a:bodyPr>
          <a:lstStyle/>
          <a:p>
            <a:pPr marL="0" indent="0">
              <a:buNone/>
            </a:pPr>
            <a:r>
              <a:rPr lang="en-US" dirty="0"/>
              <a:t>It is important to understand the difference between a variable that is a factor (categorical) and a number. </a:t>
            </a:r>
          </a:p>
          <a:p>
            <a:endParaRPr lang="en-US" dirty="0"/>
          </a:p>
          <a:p>
            <a:pPr marL="0" indent="0">
              <a:buNone/>
            </a:pPr>
            <a:r>
              <a:rPr lang="en-US" dirty="0"/>
              <a:t>Sometimes these distinctions are tricky (e.g., District Number is technically a category)</a:t>
            </a:r>
          </a:p>
          <a:p>
            <a:endParaRPr lang="en-US" dirty="0"/>
          </a:p>
          <a:p>
            <a:pPr marL="0" indent="0">
              <a:buNone/>
            </a:pPr>
            <a:r>
              <a:rPr lang="en-US" dirty="0"/>
              <a:t>Year can be a funny variable. Could be a factor (compare ANOVA between years) or numerical (time trend)</a:t>
            </a:r>
          </a:p>
        </p:txBody>
      </p:sp>
      <p:sp>
        <p:nvSpPr>
          <p:cNvPr id="4" name="Slide Number Placeholder 3">
            <a:extLst>
              <a:ext uri="{FF2B5EF4-FFF2-40B4-BE49-F238E27FC236}">
                <a16:creationId xmlns:a16="http://schemas.microsoft.com/office/drawing/2014/main" id="{BCACA722-A7BA-425D-8405-42BDB8FADD04}"/>
              </a:ext>
            </a:extLst>
          </p:cNvPr>
          <p:cNvSpPr>
            <a:spLocks noGrp="1"/>
          </p:cNvSpPr>
          <p:nvPr>
            <p:ph type="sldNum" sz="quarter" idx="12"/>
          </p:nvPr>
        </p:nvSpPr>
        <p:spPr/>
        <p:txBody>
          <a:bodyPr/>
          <a:lstStyle/>
          <a:p>
            <a:fld id="{6D95AE55-B5F4-483D-AEFF-E8059F5502F5}" type="slidenum">
              <a:rPr lang="en-US" smtClean="0"/>
              <a:t>36</a:t>
            </a:fld>
            <a:endParaRPr lang="en-US"/>
          </a:p>
        </p:txBody>
      </p:sp>
      <p:graphicFrame>
        <p:nvGraphicFramePr>
          <p:cNvPr id="5" name="Table 5">
            <a:extLst>
              <a:ext uri="{FF2B5EF4-FFF2-40B4-BE49-F238E27FC236}">
                <a16:creationId xmlns:a16="http://schemas.microsoft.com/office/drawing/2014/main" id="{B86E9012-4485-4A99-B1EB-4FE8172AB56D}"/>
              </a:ext>
            </a:extLst>
          </p:cNvPr>
          <p:cNvGraphicFramePr>
            <a:graphicFrameLocks noGrp="1"/>
          </p:cNvGraphicFramePr>
          <p:nvPr>
            <p:extLst>
              <p:ext uri="{D42A27DB-BD31-4B8C-83A1-F6EECF244321}">
                <p14:modId xmlns:p14="http://schemas.microsoft.com/office/powerpoint/2010/main" val="1406240911"/>
              </p:ext>
            </p:extLst>
          </p:nvPr>
        </p:nvGraphicFramePr>
        <p:xfrm>
          <a:off x="7532912" y="1597660"/>
          <a:ext cx="4163788" cy="2537460"/>
        </p:xfrm>
        <a:graphic>
          <a:graphicData uri="http://schemas.openxmlformats.org/drawingml/2006/table">
            <a:tbl>
              <a:tblPr firstRow="1" bandRow="1">
                <a:tableStyleId>{9DCAF9ED-07DC-4A11-8D7F-57B35C25682E}</a:tableStyleId>
              </a:tblPr>
              <a:tblGrid>
                <a:gridCol w="2081894">
                  <a:extLst>
                    <a:ext uri="{9D8B030D-6E8A-4147-A177-3AD203B41FA5}">
                      <a16:colId xmlns:a16="http://schemas.microsoft.com/office/drawing/2014/main" val="2459120523"/>
                    </a:ext>
                  </a:extLst>
                </a:gridCol>
                <a:gridCol w="2081894">
                  <a:extLst>
                    <a:ext uri="{9D8B030D-6E8A-4147-A177-3AD203B41FA5}">
                      <a16:colId xmlns:a16="http://schemas.microsoft.com/office/drawing/2014/main" val="52968980"/>
                    </a:ext>
                  </a:extLst>
                </a:gridCol>
              </a:tblGrid>
              <a:tr h="370840">
                <a:tc>
                  <a:txBody>
                    <a:bodyPr/>
                    <a:lstStyle/>
                    <a:p>
                      <a:pPr algn="ctr"/>
                      <a:r>
                        <a:rPr lang="en-US" sz="2400" u="sng" dirty="0">
                          <a:solidFill>
                            <a:schemeClr val="tx1"/>
                          </a:solidFill>
                        </a:rPr>
                        <a:t>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B69"/>
                    </a:solidFill>
                  </a:tcPr>
                </a:tc>
                <a:tc>
                  <a:txBody>
                    <a:bodyPr/>
                    <a:lstStyle/>
                    <a:p>
                      <a:pPr algn="ctr"/>
                      <a:r>
                        <a:rPr lang="en-US" sz="2400" u="sng" dirty="0">
                          <a:solidFill>
                            <a:schemeClr val="tx1"/>
                          </a:solidFill>
                        </a:rPr>
                        <a:t>Numeric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B69"/>
                    </a:solidFill>
                  </a:tcPr>
                </a:tc>
                <a:extLst>
                  <a:ext uri="{0D108BD9-81ED-4DB2-BD59-A6C34878D82A}">
                    <a16:rowId xmlns:a16="http://schemas.microsoft.com/office/drawing/2014/main" val="1789801312"/>
                  </a:ext>
                </a:extLst>
              </a:tr>
              <a:tr h="370840">
                <a:tc>
                  <a:txBody>
                    <a:bodyPr/>
                    <a:lstStyle/>
                    <a:p>
                      <a:pPr algn="ctr"/>
                      <a:r>
                        <a:rPr lang="en-US" sz="2400" dirty="0"/>
                        <a:t>Species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algn="ctr"/>
                      <a:r>
                        <a:rPr lang="en-US" sz="2400" dirty="0"/>
                        <a:t>Measurements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3338749434"/>
                  </a:ext>
                </a:extLst>
              </a:tr>
              <a:tr h="370840">
                <a:tc>
                  <a:txBody>
                    <a:bodyPr/>
                    <a:lstStyle/>
                    <a:p>
                      <a:pPr algn="ctr"/>
                      <a:r>
                        <a:rPr lang="en-US" sz="2400" dirty="0"/>
                        <a:t>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695414"/>
                  </a:ext>
                </a:extLst>
              </a:tr>
              <a:tr h="370840">
                <a:tc>
                  <a:txBody>
                    <a:bodyPr/>
                    <a:lstStyle/>
                    <a:p>
                      <a:pPr marL="0" algn="ctr" defTabSz="914400" rtl="0" eaLnBrk="1" latinLnBrk="0" hangingPunct="1"/>
                      <a:r>
                        <a:rPr lang="en-US" sz="2400" kern="1200" dirty="0">
                          <a:solidFill>
                            <a:schemeClr val="dk1"/>
                          </a:solidFill>
                          <a:latin typeface="+mn-lt"/>
                          <a:ea typeface="+mn-ea"/>
                          <a:cs typeface="+mn-cs"/>
                        </a:rPr>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marL="0" algn="ctr" defTabSz="914400" rtl="0" eaLnBrk="1" latinLnBrk="0" hangingPunct="1"/>
                      <a:r>
                        <a:rPr lang="en-US" sz="2400" kern="1200" dirty="0">
                          <a:solidFill>
                            <a:schemeClr val="dk1"/>
                          </a:solidFill>
                          <a:latin typeface="+mn-lt"/>
                          <a:ea typeface="+mn-ea"/>
                          <a:cs typeface="+mn-cs"/>
                        </a:rPr>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728297543"/>
                  </a:ext>
                </a:extLst>
              </a:tr>
              <a:tr h="233680">
                <a:tc>
                  <a:txBody>
                    <a:bodyPr/>
                    <a:lstStyle/>
                    <a:p>
                      <a:pPr algn="ct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4304560"/>
                  </a:ext>
                </a:extLst>
              </a:tr>
              <a:tr h="370840">
                <a:tc>
                  <a:txBody>
                    <a:bodyPr/>
                    <a:lstStyle/>
                    <a:p>
                      <a:pPr algn="ctr"/>
                      <a:r>
                        <a:rPr lang="en-US" sz="240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algn="ctr"/>
                      <a:r>
                        <a:rPr lang="en-US" sz="240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1858891608"/>
                  </a:ext>
                </a:extLst>
              </a:tr>
            </a:tbl>
          </a:graphicData>
        </a:graphic>
      </p:graphicFrame>
      <p:sp>
        <p:nvSpPr>
          <p:cNvPr id="7" name="Content Placeholder 2">
            <a:extLst>
              <a:ext uri="{FF2B5EF4-FFF2-40B4-BE49-F238E27FC236}">
                <a16:creationId xmlns:a16="http://schemas.microsoft.com/office/drawing/2014/main" id="{1CDBF624-65BC-4533-BF86-EE7540727BD1}"/>
              </a:ext>
            </a:extLst>
          </p:cNvPr>
          <p:cNvSpPr txBox="1">
            <a:spLocks/>
          </p:cNvSpPr>
          <p:nvPr/>
        </p:nvSpPr>
        <p:spPr>
          <a:xfrm>
            <a:off x="7264400" y="4525375"/>
            <a:ext cx="4927600" cy="18129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i="1" dirty="0"/>
              <a:t>Why does this matter? </a:t>
            </a:r>
          </a:p>
          <a:p>
            <a:pPr marL="0" indent="0">
              <a:buFont typeface="Arial" panose="020B0604020202020204" pitchFamily="34" charset="0"/>
              <a:buNone/>
            </a:pPr>
            <a:r>
              <a:rPr lang="en-US" sz="2400" i="1" dirty="0"/>
              <a:t>Variable type controls plot type (e.g., scatterplot is numerical vs numerical; boxplot is factor vs numerical) and statistical models </a:t>
            </a:r>
          </a:p>
        </p:txBody>
      </p:sp>
    </p:spTree>
    <p:extLst>
      <p:ext uri="{BB962C8B-B14F-4D97-AF65-F5344CB8AC3E}">
        <p14:creationId xmlns:p14="http://schemas.microsoft.com/office/powerpoint/2010/main" val="29746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70BC-DAF3-4E1F-8373-220FF58C3922}"/>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D8AF674B-2C5B-4D49-8D7B-10A2BD43CFB6}"/>
              </a:ext>
            </a:extLst>
          </p:cNvPr>
          <p:cNvSpPr>
            <a:spLocks noGrp="1"/>
          </p:cNvSpPr>
          <p:nvPr>
            <p:ph idx="1"/>
          </p:nvPr>
        </p:nvSpPr>
        <p:spPr>
          <a:xfrm>
            <a:off x="838201" y="1825625"/>
            <a:ext cx="6185598" cy="4895850"/>
          </a:xfrm>
        </p:spPr>
        <p:txBody>
          <a:bodyPr>
            <a:normAutofit/>
          </a:bodyPr>
          <a:lstStyle/>
          <a:p>
            <a:r>
              <a:rPr lang="en-US" dirty="0"/>
              <a:t>What is a variable?</a:t>
            </a:r>
          </a:p>
          <a:p>
            <a:pPr lvl="1"/>
            <a:r>
              <a:rPr lang="en-US" dirty="0"/>
              <a:t>Saves something by name to look at later</a:t>
            </a:r>
          </a:p>
          <a:p>
            <a:endParaRPr lang="en-US" dirty="0"/>
          </a:p>
          <a:p>
            <a:pPr marL="0" indent="0">
              <a:buNone/>
            </a:pPr>
            <a:r>
              <a:rPr lang="en-US" dirty="0"/>
              <a:t>Variable Naming:</a:t>
            </a:r>
          </a:p>
          <a:p>
            <a:r>
              <a:rPr lang="en-US" dirty="0"/>
              <a:t>Never name something the same as a function (e.g., “mean”)</a:t>
            </a:r>
          </a:p>
          <a:p>
            <a:r>
              <a:rPr lang="en-US" dirty="0"/>
              <a:t>Can’t start with a number</a:t>
            </a:r>
          </a:p>
          <a:p>
            <a:r>
              <a:rPr lang="en-US" dirty="0"/>
              <a:t>Can’t contain a space, comma, etc.</a:t>
            </a:r>
          </a:p>
          <a:p>
            <a:r>
              <a:rPr lang="en-US" dirty="0"/>
              <a:t>Make it memorable &amp; recognizable to others</a:t>
            </a:r>
          </a:p>
          <a:p>
            <a:endParaRPr lang="en-US" dirty="0"/>
          </a:p>
        </p:txBody>
      </p:sp>
      <p:sp>
        <p:nvSpPr>
          <p:cNvPr id="4" name="Slide Number Placeholder 3">
            <a:extLst>
              <a:ext uri="{FF2B5EF4-FFF2-40B4-BE49-F238E27FC236}">
                <a16:creationId xmlns:a16="http://schemas.microsoft.com/office/drawing/2014/main" id="{AFBDA466-2DAD-4427-9ECE-858DDA860018}"/>
              </a:ext>
            </a:extLst>
          </p:cNvPr>
          <p:cNvSpPr>
            <a:spLocks noGrp="1"/>
          </p:cNvSpPr>
          <p:nvPr>
            <p:ph type="sldNum" sz="quarter" idx="12"/>
          </p:nvPr>
        </p:nvSpPr>
        <p:spPr/>
        <p:txBody>
          <a:bodyPr/>
          <a:lstStyle/>
          <a:p>
            <a:fld id="{6D95AE55-B5F4-483D-AEFF-E8059F5502F5}" type="slidenum">
              <a:rPr lang="en-US" smtClean="0"/>
              <a:t>37</a:t>
            </a:fld>
            <a:endParaRPr lang="en-US"/>
          </a:p>
        </p:txBody>
      </p:sp>
      <p:sp>
        <p:nvSpPr>
          <p:cNvPr id="5" name="TextBox 4">
            <a:extLst>
              <a:ext uri="{FF2B5EF4-FFF2-40B4-BE49-F238E27FC236}">
                <a16:creationId xmlns:a16="http://schemas.microsoft.com/office/drawing/2014/main" id="{05CBBF39-D719-45DD-A504-F6FBDDCA0B94}"/>
              </a:ext>
            </a:extLst>
          </p:cNvPr>
          <p:cNvSpPr txBox="1"/>
          <p:nvPr/>
        </p:nvSpPr>
        <p:spPr>
          <a:xfrm>
            <a:off x="7849438" y="1530257"/>
            <a:ext cx="3073122" cy="1569660"/>
          </a:xfrm>
          <a:prstGeom prst="rect">
            <a:avLst/>
          </a:prstGeom>
          <a:noFill/>
          <a:ln w="57150">
            <a:solidFill>
              <a:schemeClr val="accent6"/>
            </a:solidFill>
          </a:ln>
        </p:spPr>
        <p:txBody>
          <a:bodyPr wrap="square" rtlCol="0">
            <a:spAutoFit/>
          </a:bodyPr>
          <a:lstStyle/>
          <a:p>
            <a:pPr algn="ctr"/>
            <a:r>
              <a:rPr lang="en-US" sz="2400" b="1" dirty="0"/>
              <a:t>Good</a:t>
            </a:r>
          </a:p>
          <a:p>
            <a:r>
              <a:rPr lang="en-US" sz="2400" dirty="0"/>
              <a:t>juneaurain_2005-2019</a:t>
            </a:r>
          </a:p>
          <a:p>
            <a:r>
              <a:rPr lang="en-US" sz="2400" dirty="0" err="1"/>
              <a:t>blackcod_surveycount</a:t>
            </a:r>
            <a:endParaRPr lang="en-US" sz="2400" dirty="0"/>
          </a:p>
          <a:p>
            <a:r>
              <a:rPr lang="en-US" sz="2400" dirty="0" err="1"/>
              <a:t>tanner_chela</a:t>
            </a:r>
            <a:endParaRPr lang="en-US" sz="2400" dirty="0"/>
          </a:p>
        </p:txBody>
      </p:sp>
      <p:sp>
        <p:nvSpPr>
          <p:cNvPr id="7" name="TextBox 6">
            <a:extLst>
              <a:ext uri="{FF2B5EF4-FFF2-40B4-BE49-F238E27FC236}">
                <a16:creationId xmlns:a16="http://schemas.microsoft.com/office/drawing/2014/main" id="{A8C407C3-D7A7-4C2D-B8C1-A25CBA6FEB14}"/>
              </a:ext>
            </a:extLst>
          </p:cNvPr>
          <p:cNvSpPr txBox="1"/>
          <p:nvPr/>
        </p:nvSpPr>
        <p:spPr>
          <a:xfrm>
            <a:off x="7849438" y="3861256"/>
            <a:ext cx="3073122" cy="2677656"/>
          </a:xfrm>
          <a:prstGeom prst="rect">
            <a:avLst/>
          </a:prstGeom>
          <a:noFill/>
          <a:ln w="57150">
            <a:solidFill>
              <a:srgbClr val="C00000"/>
            </a:solidFill>
          </a:ln>
        </p:spPr>
        <p:txBody>
          <a:bodyPr wrap="square" rtlCol="0">
            <a:spAutoFit/>
          </a:bodyPr>
          <a:lstStyle/>
          <a:p>
            <a:pPr algn="ctr"/>
            <a:r>
              <a:rPr lang="en-US" sz="2400" b="1" dirty="0"/>
              <a:t>Bad</a:t>
            </a:r>
          </a:p>
          <a:p>
            <a:r>
              <a:rPr lang="en-US" sz="2400" dirty="0"/>
              <a:t>x</a:t>
            </a:r>
          </a:p>
          <a:p>
            <a:r>
              <a:rPr lang="en-US" sz="2400" dirty="0"/>
              <a:t>1 </a:t>
            </a:r>
            <a:r>
              <a:rPr lang="en-US" sz="2400" dirty="0" err="1"/>
              <a:t>dataframe</a:t>
            </a:r>
            <a:endParaRPr lang="en-US" sz="2400" dirty="0"/>
          </a:p>
          <a:p>
            <a:r>
              <a:rPr lang="en-US" sz="2400" dirty="0"/>
              <a:t>dataframe1</a:t>
            </a:r>
          </a:p>
          <a:p>
            <a:r>
              <a:rPr lang="en-US" sz="2400" dirty="0"/>
              <a:t>mean</a:t>
            </a:r>
          </a:p>
          <a:p>
            <a:r>
              <a:rPr lang="en-US" sz="2400" dirty="0"/>
              <a:t>weight</a:t>
            </a:r>
          </a:p>
          <a:p>
            <a:r>
              <a:rPr lang="en-US" sz="2400" dirty="0"/>
              <a:t>cs125_10_g</a:t>
            </a:r>
          </a:p>
        </p:txBody>
      </p:sp>
    </p:spTree>
    <p:extLst>
      <p:ext uri="{BB962C8B-B14F-4D97-AF65-F5344CB8AC3E}">
        <p14:creationId xmlns:p14="http://schemas.microsoft.com/office/powerpoint/2010/main" val="85335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Errors Revisited</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1" y="1556657"/>
            <a:ext cx="6537290" cy="5164818"/>
          </a:xfrm>
        </p:spPr>
        <p:txBody>
          <a:bodyPr>
            <a:noAutofit/>
          </a:bodyPr>
          <a:lstStyle/>
          <a:p>
            <a:pPr marL="0" indent="0">
              <a:buNone/>
            </a:pPr>
            <a:r>
              <a:rPr lang="en-US" sz="3600" dirty="0"/>
              <a:t>Some common errors:</a:t>
            </a:r>
          </a:p>
          <a:p>
            <a:pPr marL="0" indent="0">
              <a:buNone/>
            </a:pPr>
            <a:endParaRPr lang="en-US" sz="1200" dirty="0"/>
          </a:p>
          <a:p>
            <a:r>
              <a:rPr lang="en-US" sz="3200" dirty="0"/>
              <a:t>Misspelling variable/function </a:t>
            </a:r>
          </a:p>
          <a:p>
            <a:r>
              <a:rPr lang="en-US" sz="3200" dirty="0"/>
              <a:t>Not ending a line in parenthesis, comma, etc.</a:t>
            </a:r>
          </a:p>
          <a:p>
            <a:r>
              <a:rPr lang="en-US" sz="3200" dirty="0"/>
              <a:t>Unpaired parentheses/quotes</a:t>
            </a:r>
          </a:p>
          <a:p>
            <a:r>
              <a:rPr lang="en-US" sz="3200" dirty="0"/>
              <a:t>Capitalizing vs no caps</a:t>
            </a:r>
          </a:p>
          <a:p>
            <a:r>
              <a:rPr lang="en-US" sz="3200" dirty="0"/>
              <a:t>Not loading package before calling function</a:t>
            </a:r>
          </a:p>
          <a:p>
            <a:r>
              <a:rPr lang="en-US" sz="3200" dirty="0"/>
              <a:t>Wrong data type is used</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38</a:t>
            </a:fld>
            <a:endParaRPr lang="en-US"/>
          </a:p>
        </p:txBody>
      </p:sp>
      <p:sp>
        <p:nvSpPr>
          <p:cNvPr id="5" name="Right Brace 4">
            <a:extLst>
              <a:ext uri="{FF2B5EF4-FFF2-40B4-BE49-F238E27FC236}">
                <a16:creationId xmlns:a16="http://schemas.microsoft.com/office/drawing/2014/main" id="{0B882C29-3706-4FA0-BD80-CE2538734036}"/>
              </a:ext>
            </a:extLst>
          </p:cNvPr>
          <p:cNvSpPr/>
          <p:nvPr/>
        </p:nvSpPr>
        <p:spPr>
          <a:xfrm>
            <a:off x="6707275" y="2505239"/>
            <a:ext cx="361740" cy="2059912"/>
          </a:xfrm>
          <a:prstGeom prst="rightBrace">
            <a:avLst>
              <a:gd name="adj1" fmla="val 88889"/>
              <a:gd name="adj2" fmla="val 48276"/>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9DDDB986-4922-4142-92B4-B66379C94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958" y="1825624"/>
            <a:ext cx="4229519" cy="1485239"/>
          </a:xfrm>
          <a:prstGeom prst="rect">
            <a:avLst/>
          </a:prstGeom>
        </p:spPr>
      </p:pic>
      <p:sp>
        <p:nvSpPr>
          <p:cNvPr id="9" name="TextBox 8">
            <a:extLst>
              <a:ext uri="{FF2B5EF4-FFF2-40B4-BE49-F238E27FC236}">
                <a16:creationId xmlns:a16="http://schemas.microsoft.com/office/drawing/2014/main" id="{A23DB122-860D-4EE4-A1B2-869E3AB183B3}"/>
              </a:ext>
            </a:extLst>
          </p:cNvPr>
          <p:cNvSpPr txBox="1"/>
          <p:nvPr/>
        </p:nvSpPr>
        <p:spPr>
          <a:xfrm>
            <a:off x="7697037" y="3429000"/>
            <a:ext cx="3245618" cy="1077218"/>
          </a:xfrm>
          <a:prstGeom prst="rect">
            <a:avLst/>
          </a:prstGeom>
          <a:noFill/>
        </p:spPr>
        <p:txBody>
          <a:bodyPr wrap="square" rtlCol="0">
            <a:spAutoFit/>
          </a:bodyPr>
          <a:lstStyle/>
          <a:p>
            <a:pPr algn="ctr"/>
            <a:r>
              <a:rPr lang="en-US" sz="3200" dirty="0"/>
              <a:t>RStudio will help minimize these!</a:t>
            </a:r>
          </a:p>
        </p:txBody>
      </p:sp>
      <p:sp>
        <p:nvSpPr>
          <p:cNvPr id="10" name="Right Brace 9">
            <a:extLst>
              <a:ext uri="{FF2B5EF4-FFF2-40B4-BE49-F238E27FC236}">
                <a16:creationId xmlns:a16="http://schemas.microsoft.com/office/drawing/2014/main" id="{D36D9B9B-1B94-41D4-AEAC-ED67AB06469D}"/>
              </a:ext>
            </a:extLst>
          </p:cNvPr>
          <p:cNvSpPr/>
          <p:nvPr/>
        </p:nvSpPr>
        <p:spPr>
          <a:xfrm>
            <a:off x="7084088" y="4612619"/>
            <a:ext cx="361740" cy="2059912"/>
          </a:xfrm>
          <a:prstGeom prst="rightBrace">
            <a:avLst>
              <a:gd name="adj1" fmla="val 88889"/>
              <a:gd name="adj2" fmla="val 46319"/>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9CE9FBC-40A9-43EB-A92A-351F375B20B9}"/>
              </a:ext>
            </a:extLst>
          </p:cNvPr>
          <p:cNvSpPr txBox="1"/>
          <p:nvPr/>
        </p:nvSpPr>
        <p:spPr>
          <a:xfrm>
            <a:off x="7697037" y="4750022"/>
            <a:ext cx="3245618" cy="1569660"/>
          </a:xfrm>
          <a:prstGeom prst="rect">
            <a:avLst/>
          </a:prstGeom>
          <a:noFill/>
        </p:spPr>
        <p:txBody>
          <a:bodyPr wrap="square" rtlCol="0">
            <a:spAutoFit/>
          </a:bodyPr>
          <a:lstStyle/>
          <a:p>
            <a:pPr algn="ctr"/>
            <a:r>
              <a:rPr lang="en-US" sz="3200" dirty="0"/>
              <a:t>Experience, going slow &amp; thorough minimizes these!</a:t>
            </a:r>
          </a:p>
        </p:txBody>
      </p:sp>
      <p:sp>
        <p:nvSpPr>
          <p:cNvPr id="12" name="Rectangle 11">
            <a:extLst>
              <a:ext uri="{FF2B5EF4-FFF2-40B4-BE49-F238E27FC236}">
                <a16:creationId xmlns:a16="http://schemas.microsoft.com/office/drawing/2014/main" id="{E51FEF0B-33B3-404C-B7D0-153000C6FA8E}"/>
              </a:ext>
            </a:extLst>
          </p:cNvPr>
          <p:cNvSpPr/>
          <p:nvPr/>
        </p:nvSpPr>
        <p:spPr>
          <a:xfrm>
            <a:off x="838200" y="2421653"/>
            <a:ext cx="5673132"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DF263B-DCB3-4C7A-9544-92CEDB0BF9A0}"/>
              </a:ext>
            </a:extLst>
          </p:cNvPr>
          <p:cNvSpPr/>
          <p:nvPr/>
        </p:nvSpPr>
        <p:spPr>
          <a:xfrm>
            <a:off x="838199" y="4602145"/>
            <a:ext cx="6074603"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72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A1A1A1"/>
                                      </p:to>
                                    </p:animClr>
                                  </p:childTnLst>
                                </p:cTn>
                              </p:par>
                              <p:par>
                                <p:cTn id="15" presetID="3" presetClass="emph" presetSubtype="2" fill="hold" nodeType="withEffect">
                                  <p:stCondLst>
                                    <p:cond delay="0"/>
                                  </p:stCondLst>
                                  <p:childTnLst>
                                    <p:animClr clrSpc="rgb" dir="cw">
                                      <p:cBhvr override="childStyle">
                                        <p:cTn id="16" dur="500" fill="hold"/>
                                        <p:tgtEl>
                                          <p:spTgt spid="3">
                                            <p:txEl>
                                              <p:pRg st="3" end="3"/>
                                            </p:txEl>
                                          </p:spTgt>
                                        </p:tgtEl>
                                        <p:attrNameLst>
                                          <p:attrName>style.color</p:attrName>
                                        </p:attrNameLst>
                                      </p:cBhvr>
                                      <p:to>
                                        <a:srgbClr val="A1A1A1"/>
                                      </p:to>
                                    </p:animClr>
                                  </p:childTnLst>
                                </p:cTn>
                              </p:par>
                              <p:par>
                                <p:cTn id="17" presetID="3" presetClass="emph" presetSubtype="2" fill="hold" nodeType="withEffect">
                                  <p:stCondLst>
                                    <p:cond delay="0"/>
                                  </p:stCondLst>
                                  <p:childTnLst>
                                    <p:animClr clrSpc="rgb" dir="cw">
                                      <p:cBhvr override="childStyle">
                                        <p:cTn id="18" dur="500" fill="hold"/>
                                        <p:tgtEl>
                                          <p:spTgt spid="3">
                                            <p:txEl>
                                              <p:pRg st="4" end="4"/>
                                            </p:txEl>
                                          </p:spTgt>
                                        </p:tgtEl>
                                        <p:attrNameLst>
                                          <p:attrName>style.color</p:attrName>
                                        </p:attrNameLst>
                                      </p:cBhvr>
                                      <p:to>
                                        <a:srgbClr val="A1A1A1"/>
                                      </p:to>
                                    </p:animClr>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3">
                                            <p:txEl>
                                              <p:pRg st="2" end="2"/>
                                            </p:txEl>
                                          </p:spTgt>
                                        </p:tgtEl>
                                        <p:attrNameLst>
                                          <p:attrName>style.color</p:attrName>
                                        </p:attrNameLst>
                                      </p:cBhvr>
                                      <p:to>
                                        <a:schemeClr val="tx1"/>
                                      </p:to>
                                    </p:animClr>
                                  </p:childTnLst>
                                </p:cTn>
                              </p:par>
                              <p:par>
                                <p:cTn id="29" presetID="3" presetClass="emph" presetSubtype="2" fill="hold" nodeType="withEffect">
                                  <p:stCondLst>
                                    <p:cond delay="0"/>
                                  </p:stCondLst>
                                  <p:childTnLst>
                                    <p:animClr clrSpc="rgb" dir="cw">
                                      <p:cBhvr override="childStyle">
                                        <p:cTn id="30" dur="500" fill="hold"/>
                                        <p:tgtEl>
                                          <p:spTgt spid="3">
                                            <p:txEl>
                                              <p:pRg st="3" end="3"/>
                                            </p:txEl>
                                          </p:spTgt>
                                        </p:tgtEl>
                                        <p:attrNameLst>
                                          <p:attrName>style.color</p:attrName>
                                        </p:attrNameLst>
                                      </p:cBhvr>
                                      <p:to>
                                        <a:schemeClr val="tx1"/>
                                      </p:to>
                                    </p:animClr>
                                  </p:childTnLst>
                                </p:cTn>
                              </p:par>
                              <p:par>
                                <p:cTn id="31" presetID="3" presetClass="emph" presetSubtype="2" fill="hold" nodeType="withEffect">
                                  <p:stCondLst>
                                    <p:cond delay="0"/>
                                  </p:stCondLst>
                                  <p:childTnLst>
                                    <p:animClr clrSpc="rgb" dir="cw">
                                      <p:cBhvr override="childStyle">
                                        <p:cTn id="32" dur="500" fill="hold"/>
                                        <p:tgtEl>
                                          <p:spTgt spid="3">
                                            <p:txEl>
                                              <p:pRg st="4" end="4"/>
                                            </p:txEl>
                                          </p:spTgt>
                                        </p:tgtEl>
                                        <p:attrNameLst>
                                          <p:attrName>style.color</p:attrName>
                                        </p:attrNameLst>
                                      </p:cBhvr>
                                      <p:to>
                                        <a:schemeClr val="tx1"/>
                                      </p:to>
                                    </p:animClr>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P spid="12"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B2CE-B69A-4AF7-B3A6-C15AE01D910A}"/>
              </a:ext>
            </a:extLst>
          </p:cNvPr>
          <p:cNvSpPr>
            <a:spLocks noGrp="1"/>
          </p:cNvSpPr>
          <p:nvPr>
            <p:ph type="title"/>
          </p:nvPr>
        </p:nvSpPr>
        <p:spPr/>
        <p:txBody>
          <a:bodyPr/>
          <a:lstStyle/>
          <a:p>
            <a:r>
              <a:rPr lang="en-US" dirty="0"/>
              <a:t>Errors </a:t>
            </a:r>
            <a:r>
              <a:rPr lang="en-US" dirty="0" err="1"/>
              <a:t>Revisted</a:t>
            </a:r>
            <a:r>
              <a:rPr lang="en-US" dirty="0"/>
              <a:t> cont.</a:t>
            </a:r>
          </a:p>
        </p:txBody>
      </p:sp>
      <p:graphicFrame>
        <p:nvGraphicFramePr>
          <p:cNvPr id="6" name="Table 6">
            <a:extLst>
              <a:ext uri="{FF2B5EF4-FFF2-40B4-BE49-F238E27FC236}">
                <a16:creationId xmlns:a16="http://schemas.microsoft.com/office/drawing/2014/main" id="{FB80CCB6-3198-45CD-8C08-C9C57E3CFBB7}"/>
              </a:ext>
            </a:extLst>
          </p:cNvPr>
          <p:cNvGraphicFramePr>
            <a:graphicFrameLocks noGrp="1"/>
          </p:cNvGraphicFramePr>
          <p:nvPr>
            <p:ph idx="1"/>
            <p:extLst>
              <p:ext uri="{D42A27DB-BD31-4B8C-83A1-F6EECF244321}">
                <p14:modId xmlns:p14="http://schemas.microsoft.com/office/powerpoint/2010/main" val="3550625978"/>
              </p:ext>
            </p:extLst>
          </p:nvPr>
        </p:nvGraphicFramePr>
        <p:xfrm>
          <a:off x="2424355" y="1748609"/>
          <a:ext cx="9271927" cy="4145280"/>
        </p:xfrm>
        <a:graphic>
          <a:graphicData uri="http://schemas.openxmlformats.org/drawingml/2006/table">
            <a:tbl>
              <a:tblPr firstRow="1" bandRow="1">
                <a:tableStyleId>{5C22544A-7EE6-4342-B048-85BDC9FD1C3A}</a:tableStyleId>
              </a:tblPr>
              <a:tblGrid>
                <a:gridCol w="3190581">
                  <a:extLst>
                    <a:ext uri="{9D8B030D-6E8A-4147-A177-3AD203B41FA5}">
                      <a16:colId xmlns:a16="http://schemas.microsoft.com/office/drawing/2014/main" val="3113563754"/>
                    </a:ext>
                  </a:extLst>
                </a:gridCol>
                <a:gridCol w="6081346">
                  <a:extLst>
                    <a:ext uri="{9D8B030D-6E8A-4147-A177-3AD203B41FA5}">
                      <a16:colId xmlns:a16="http://schemas.microsoft.com/office/drawing/2014/main" val="3336808008"/>
                    </a:ext>
                  </a:extLst>
                </a:gridCol>
              </a:tblGrid>
              <a:tr h="370840">
                <a:tc>
                  <a:txBody>
                    <a:bodyPr/>
                    <a:lstStyle/>
                    <a:p>
                      <a:r>
                        <a:rPr lang="en-US" dirty="0"/>
                        <a:t>Error Message</a:t>
                      </a:r>
                    </a:p>
                  </a:txBody>
                  <a:tcPr/>
                </a:tc>
                <a:tc>
                  <a:txBody>
                    <a:bodyPr/>
                    <a:lstStyle/>
                    <a:p>
                      <a:r>
                        <a:rPr lang="en-US" dirty="0"/>
                        <a:t>Possible Problem</a:t>
                      </a:r>
                    </a:p>
                  </a:txBody>
                  <a:tcPr/>
                </a:tc>
                <a:extLst>
                  <a:ext uri="{0D108BD9-81ED-4DB2-BD59-A6C34878D82A}">
                    <a16:rowId xmlns:a16="http://schemas.microsoft.com/office/drawing/2014/main" val="2477527896"/>
                  </a:ext>
                </a:extLst>
              </a:tr>
              <a:tr h="370840">
                <a:tc>
                  <a:txBody>
                    <a:bodyPr/>
                    <a:lstStyle/>
                    <a:p>
                      <a:r>
                        <a:rPr lang="en-US" dirty="0"/>
                        <a:t>unexpected symbol in ____</a:t>
                      </a:r>
                    </a:p>
                  </a:txBody>
                  <a:tcPr anchor="ctr"/>
                </a:tc>
                <a:tc>
                  <a:txBody>
                    <a:bodyPr/>
                    <a:lstStyle/>
                    <a:p>
                      <a:r>
                        <a:rPr lang="en-US" dirty="0"/>
                        <a:t>You made a syntax (coding grammar) error (extra comma, parenthesis, etc.)</a:t>
                      </a:r>
                    </a:p>
                  </a:txBody>
                  <a:tcPr anchor="ctr"/>
                </a:tc>
                <a:extLst>
                  <a:ext uri="{0D108BD9-81ED-4DB2-BD59-A6C34878D82A}">
                    <a16:rowId xmlns:a16="http://schemas.microsoft.com/office/drawing/2014/main" val="723954487"/>
                  </a:ext>
                </a:extLst>
              </a:tr>
              <a:tr h="370840">
                <a:tc>
                  <a:txBody>
                    <a:bodyPr/>
                    <a:lstStyle/>
                    <a:p>
                      <a:r>
                        <a:rPr lang="en-US" dirty="0"/>
                        <a:t>could not find function</a:t>
                      </a:r>
                    </a:p>
                  </a:txBody>
                  <a:tcPr anchor="ctr"/>
                </a:tc>
                <a:tc>
                  <a:txBody>
                    <a:bodyPr/>
                    <a:lstStyle/>
                    <a:p>
                      <a:r>
                        <a:rPr lang="en-US" dirty="0"/>
                        <a:t>You forgot to load a package or misspelled the function name.</a:t>
                      </a:r>
                    </a:p>
                  </a:txBody>
                  <a:tcPr anchor="ctr"/>
                </a:tc>
                <a:extLst>
                  <a:ext uri="{0D108BD9-81ED-4DB2-BD59-A6C34878D82A}">
                    <a16:rowId xmlns:a16="http://schemas.microsoft.com/office/drawing/2014/main" val="3518180775"/>
                  </a:ext>
                </a:extLst>
              </a:tr>
              <a:tr h="370840">
                <a:tc>
                  <a:txBody>
                    <a:bodyPr/>
                    <a:lstStyle/>
                    <a:p>
                      <a:r>
                        <a:rPr lang="en-US" dirty="0"/>
                        <a:t>cannot open file .* : No such file or directory</a:t>
                      </a:r>
                    </a:p>
                  </a:txBody>
                  <a:tcPr anchor="ctr"/>
                </a:tc>
                <a:tc>
                  <a:txBody>
                    <a:bodyPr/>
                    <a:lstStyle/>
                    <a:p>
                      <a:r>
                        <a:rPr lang="en-US" dirty="0"/>
                        <a:t>You tried a path that doesn't exist.</a:t>
                      </a:r>
                    </a:p>
                  </a:txBody>
                  <a:tcPr anchor="ctr"/>
                </a:tc>
                <a:extLst>
                  <a:ext uri="{0D108BD9-81ED-4DB2-BD59-A6C34878D82A}">
                    <a16:rowId xmlns:a16="http://schemas.microsoft.com/office/drawing/2014/main" val="4068340406"/>
                  </a:ext>
                </a:extLst>
              </a:tr>
              <a:tr h="370840">
                <a:tc>
                  <a:txBody>
                    <a:bodyPr/>
                    <a:lstStyle/>
                    <a:p>
                      <a:r>
                        <a:rPr lang="en-US" dirty="0"/>
                        <a:t>there is no package called ___</a:t>
                      </a:r>
                    </a:p>
                  </a:txBody>
                  <a:tcPr anchor="ctr"/>
                </a:tc>
                <a:tc>
                  <a:txBody>
                    <a:bodyPr/>
                    <a:lstStyle/>
                    <a:p>
                      <a:r>
                        <a:rPr lang="en-US" dirty="0"/>
                        <a:t>You forgot to install a package or misspelled the package name</a:t>
                      </a:r>
                    </a:p>
                  </a:txBody>
                  <a:tcPr anchor="ctr"/>
                </a:tc>
                <a:extLst>
                  <a:ext uri="{0D108BD9-81ED-4DB2-BD59-A6C34878D82A}">
                    <a16:rowId xmlns:a16="http://schemas.microsoft.com/office/drawing/2014/main" val="460854558"/>
                  </a:ext>
                </a:extLst>
              </a:tr>
              <a:tr h="370840">
                <a:tc>
                  <a:txBody>
                    <a:bodyPr/>
                    <a:lstStyle/>
                    <a:p>
                      <a:r>
                        <a:rPr lang="en-US" dirty="0"/>
                        <a:t>object .* not found</a:t>
                      </a:r>
                    </a:p>
                  </a:txBody>
                  <a:tcPr anchor="ctr"/>
                </a:tc>
                <a:tc>
                  <a:txBody>
                    <a:bodyPr/>
                    <a:lstStyle/>
                    <a:p>
                      <a:r>
                        <a:rPr lang="en-US" dirty="0"/>
                        <a:t>The object you are looking for might not exist.</a:t>
                      </a:r>
                    </a:p>
                  </a:txBody>
                  <a:tcPr anchor="ctr"/>
                </a:tc>
                <a:extLst>
                  <a:ext uri="{0D108BD9-81ED-4DB2-BD59-A6C34878D82A}">
                    <a16:rowId xmlns:a16="http://schemas.microsoft.com/office/drawing/2014/main" val="72390332"/>
                  </a:ext>
                </a:extLst>
              </a:tr>
              <a:tr h="370840">
                <a:tc>
                  <a:txBody>
                    <a:bodyPr/>
                    <a:lstStyle/>
                    <a:p>
                      <a:r>
                        <a:rPr lang="en-US" dirty="0"/>
                        <a:t>non-numeric argument to ___</a:t>
                      </a:r>
                    </a:p>
                  </a:txBody>
                  <a:tcPr anchor="ctr"/>
                </a:tc>
                <a:tc>
                  <a:txBody>
                    <a:bodyPr/>
                    <a:lstStyle/>
                    <a:p>
                      <a:r>
                        <a:rPr lang="en-US" dirty="0"/>
                        <a:t>You tried to use a character vector where a numeric is needed.</a:t>
                      </a:r>
                    </a:p>
                  </a:txBody>
                  <a:tcPr anchor="ctr"/>
                </a:tc>
                <a:extLst>
                  <a:ext uri="{0D108BD9-81ED-4DB2-BD59-A6C34878D82A}">
                    <a16:rowId xmlns:a16="http://schemas.microsoft.com/office/drawing/2014/main" val="194196734"/>
                  </a:ext>
                </a:extLst>
              </a:tr>
              <a:tr h="370840">
                <a:tc>
                  <a:txBody>
                    <a:bodyPr/>
                    <a:lstStyle/>
                    <a:p>
                      <a:r>
                        <a:rPr lang="en-US" dirty="0"/>
                        <a:t>attempt to apply non-function</a:t>
                      </a:r>
                    </a:p>
                  </a:txBody>
                  <a:tcPr anchor="ctr"/>
                </a:tc>
                <a:tc>
                  <a:txBody>
                    <a:bodyPr/>
                    <a:lstStyle/>
                    <a:p>
                      <a:r>
                        <a:rPr lang="en-US" dirty="0"/>
                        <a:t>You tried to use an object which is not a function as a function.</a:t>
                      </a:r>
                    </a:p>
                  </a:txBody>
                  <a:tcPr anchor="ctr"/>
                </a:tc>
                <a:extLst>
                  <a:ext uri="{0D108BD9-81ED-4DB2-BD59-A6C34878D82A}">
                    <a16:rowId xmlns:a16="http://schemas.microsoft.com/office/drawing/2014/main" val="2943773"/>
                  </a:ext>
                </a:extLst>
              </a:tr>
              <a:tr h="370840">
                <a:tc>
                  <a:txBody>
                    <a:bodyPr/>
                    <a:lstStyle/>
                    <a:p>
                      <a:r>
                        <a:rPr lang="en-US" dirty="0"/>
                        <a:t>object of type 'closure' is not </a:t>
                      </a:r>
                      <a:r>
                        <a:rPr lang="en-US" dirty="0" err="1"/>
                        <a:t>subsettable</a:t>
                      </a:r>
                      <a:endParaRPr lang="en-US" dirty="0"/>
                    </a:p>
                  </a:txBody>
                  <a:tcPr anchor="ctr"/>
                </a:tc>
                <a:tc>
                  <a:txBody>
                    <a:bodyPr/>
                    <a:lstStyle/>
                    <a:p>
                      <a:r>
                        <a:rPr lang="en-US" dirty="0"/>
                        <a:t>You called `$` on a function.</a:t>
                      </a:r>
                    </a:p>
                  </a:txBody>
                  <a:tcPr anchor="ctr"/>
                </a:tc>
                <a:extLst>
                  <a:ext uri="{0D108BD9-81ED-4DB2-BD59-A6C34878D82A}">
                    <a16:rowId xmlns:a16="http://schemas.microsoft.com/office/drawing/2014/main" val="4052070391"/>
                  </a:ext>
                </a:extLst>
              </a:tr>
            </a:tbl>
          </a:graphicData>
        </a:graphic>
      </p:graphicFrame>
      <p:sp>
        <p:nvSpPr>
          <p:cNvPr id="4" name="Slide Number Placeholder 3">
            <a:extLst>
              <a:ext uri="{FF2B5EF4-FFF2-40B4-BE49-F238E27FC236}">
                <a16:creationId xmlns:a16="http://schemas.microsoft.com/office/drawing/2014/main" id="{CBCBF94A-9E3A-4A20-B623-227CA9621C4D}"/>
              </a:ext>
            </a:extLst>
          </p:cNvPr>
          <p:cNvSpPr>
            <a:spLocks noGrp="1"/>
          </p:cNvSpPr>
          <p:nvPr>
            <p:ph type="sldNum" sz="quarter" idx="12"/>
          </p:nvPr>
        </p:nvSpPr>
        <p:spPr/>
        <p:txBody>
          <a:bodyPr/>
          <a:lstStyle/>
          <a:p>
            <a:fld id="{6D95AE55-B5F4-483D-AEFF-E8059F5502F5}" type="slidenum">
              <a:rPr lang="en-US" smtClean="0"/>
              <a:t>39</a:t>
            </a:fld>
            <a:endParaRPr lang="en-US"/>
          </a:p>
        </p:txBody>
      </p:sp>
      <p:sp>
        <p:nvSpPr>
          <p:cNvPr id="32" name="TextBox 31">
            <a:extLst>
              <a:ext uri="{FF2B5EF4-FFF2-40B4-BE49-F238E27FC236}">
                <a16:creationId xmlns:a16="http://schemas.microsoft.com/office/drawing/2014/main" id="{E5AC60C7-0628-4906-84D6-8F01372C772F}"/>
              </a:ext>
            </a:extLst>
          </p:cNvPr>
          <p:cNvSpPr txBox="1"/>
          <p:nvPr/>
        </p:nvSpPr>
        <p:spPr>
          <a:xfrm>
            <a:off x="3596148" y="6483348"/>
            <a:ext cx="5014452" cy="338554"/>
          </a:xfrm>
          <a:prstGeom prst="rect">
            <a:avLst/>
          </a:prstGeom>
          <a:noFill/>
        </p:spPr>
        <p:txBody>
          <a:bodyPr wrap="square" rtlCol="0">
            <a:spAutoFit/>
          </a:bodyPr>
          <a:lstStyle/>
          <a:p>
            <a:r>
              <a:rPr lang="en-US" sz="1600" dirty="0"/>
              <a:t>Based on https://github.com/colinfay/argh</a:t>
            </a:r>
          </a:p>
        </p:txBody>
      </p:sp>
      <p:cxnSp>
        <p:nvCxnSpPr>
          <p:cNvPr id="5" name="Straight Arrow Connector 4">
            <a:extLst>
              <a:ext uri="{FF2B5EF4-FFF2-40B4-BE49-F238E27FC236}">
                <a16:creationId xmlns:a16="http://schemas.microsoft.com/office/drawing/2014/main" id="{AF2B8148-B489-41C5-82F6-7BF62E3F7E04}"/>
              </a:ext>
            </a:extLst>
          </p:cNvPr>
          <p:cNvCxnSpPr>
            <a:cxnSpLocks/>
          </p:cNvCxnSpPr>
          <p:nvPr/>
        </p:nvCxnSpPr>
        <p:spPr>
          <a:xfrm>
            <a:off x="1778557" y="2602523"/>
            <a:ext cx="0" cy="26929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E49B06-CF5B-4BF9-95C8-097220572185}"/>
              </a:ext>
            </a:extLst>
          </p:cNvPr>
          <p:cNvSpPr txBox="1"/>
          <p:nvPr/>
        </p:nvSpPr>
        <p:spPr>
          <a:xfrm>
            <a:off x="1095529" y="5295481"/>
            <a:ext cx="1366055" cy="707886"/>
          </a:xfrm>
          <a:prstGeom prst="rect">
            <a:avLst/>
          </a:prstGeom>
          <a:noFill/>
        </p:spPr>
        <p:txBody>
          <a:bodyPr wrap="square" rtlCol="0">
            <a:spAutoFit/>
          </a:bodyPr>
          <a:lstStyle/>
          <a:p>
            <a:pPr algn="ctr"/>
            <a:r>
              <a:rPr lang="en-US" sz="2000" b="1" dirty="0"/>
              <a:t>Less common</a:t>
            </a:r>
          </a:p>
        </p:txBody>
      </p:sp>
      <p:sp>
        <p:nvSpPr>
          <p:cNvPr id="10" name="TextBox 9">
            <a:extLst>
              <a:ext uri="{FF2B5EF4-FFF2-40B4-BE49-F238E27FC236}">
                <a16:creationId xmlns:a16="http://schemas.microsoft.com/office/drawing/2014/main" id="{A115088D-D33A-4150-8E93-BE37F78913DD}"/>
              </a:ext>
            </a:extLst>
          </p:cNvPr>
          <p:cNvSpPr txBox="1"/>
          <p:nvPr/>
        </p:nvSpPr>
        <p:spPr>
          <a:xfrm>
            <a:off x="1058300" y="1892072"/>
            <a:ext cx="1366055" cy="707886"/>
          </a:xfrm>
          <a:prstGeom prst="rect">
            <a:avLst/>
          </a:prstGeom>
          <a:noFill/>
        </p:spPr>
        <p:txBody>
          <a:bodyPr wrap="square" rtlCol="0">
            <a:spAutoFit/>
          </a:bodyPr>
          <a:lstStyle/>
          <a:p>
            <a:pPr algn="ctr"/>
            <a:r>
              <a:rPr lang="en-US" sz="2000" b="1" dirty="0"/>
              <a:t>More common</a:t>
            </a:r>
          </a:p>
        </p:txBody>
      </p:sp>
    </p:spTree>
    <p:extLst>
      <p:ext uri="{BB962C8B-B14F-4D97-AF65-F5344CB8AC3E}">
        <p14:creationId xmlns:p14="http://schemas.microsoft.com/office/powerpoint/2010/main" val="21107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2477-B04B-41CD-B187-DF3BDF1EC822}"/>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27CD436-6A5A-4189-AD98-3CF0D84DF993}"/>
              </a:ext>
            </a:extLst>
          </p:cNvPr>
          <p:cNvSpPr>
            <a:spLocks noGrp="1"/>
          </p:cNvSpPr>
          <p:nvPr>
            <p:ph idx="1"/>
          </p:nvPr>
        </p:nvSpPr>
        <p:spPr>
          <a:xfrm>
            <a:off x="254128" y="1911446"/>
            <a:ext cx="6425935" cy="3525694"/>
          </a:xfrm>
        </p:spPr>
        <p:txBody>
          <a:bodyPr/>
          <a:lstStyle/>
          <a:p>
            <a:pPr marL="0" indent="0">
              <a:buNone/>
            </a:pPr>
            <a:r>
              <a:rPr lang="en-US" i="1" dirty="0"/>
              <a:t>09:00–10:00</a:t>
            </a:r>
            <a:r>
              <a:rPr lang="en-US" dirty="0"/>
              <a:t>   1 – About R</a:t>
            </a:r>
          </a:p>
          <a:p>
            <a:pPr marL="0" indent="0">
              <a:buNone/>
            </a:pPr>
            <a:r>
              <a:rPr lang="en-US" i="1" dirty="0"/>
              <a:t>10:00–11:00</a:t>
            </a:r>
            <a:r>
              <a:rPr lang="en-US" dirty="0"/>
              <a:t>   2 – </a:t>
            </a:r>
            <a:r>
              <a:rPr lang="en-US" sz="2800" dirty="0"/>
              <a:t>Basics of Programming</a:t>
            </a:r>
            <a:endParaRPr lang="en-US" dirty="0"/>
          </a:p>
          <a:p>
            <a:pPr marL="0" indent="0">
              <a:buNone/>
            </a:pPr>
            <a:r>
              <a:rPr lang="en-US" i="1" dirty="0"/>
              <a:t>11:00–12:00</a:t>
            </a:r>
            <a:r>
              <a:rPr lang="en-US" dirty="0"/>
              <a:t>   3 – Working with your data</a:t>
            </a:r>
          </a:p>
          <a:p>
            <a:pPr marL="0" indent="0">
              <a:buNone/>
            </a:pPr>
            <a:r>
              <a:rPr lang="en-US" i="1" dirty="0"/>
              <a:t>12:00–13:00</a:t>
            </a:r>
            <a:r>
              <a:rPr lang="en-US" dirty="0"/>
              <a:t>   Lunch</a:t>
            </a:r>
          </a:p>
          <a:p>
            <a:pPr marL="0" indent="0">
              <a:buNone/>
            </a:pPr>
            <a:r>
              <a:rPr lang="en-US" i="1" dirty="0"/>
              <a:t>13:00–14:00</a:t>
            </a:r>
            <a:r>
              <a:rPr lang="en-US" dirty="0"/>
              <a:t>   4 – Basic Data Manipulation</a:t>
            </a:r>
          </a:p>
          <a:p>
            <a:pPr marL="0" indent="0">
              <a:buNone/>
            </a:pPr>
            <a:r>
              <a:rPr lang="en-US" i="1" dirty="0"/>
              <a:t>14:00–14:15</a:t>
            </a:r>
            <a:r>
              <a:rPr lang="en-US" dirty="0"/>
              <a:t>   Review &amp; Wrap Up</a:t>
            </a:r>
          </a:p>
        </p:txBody>
      </p:sp>
      <p:sp>
        <p:nvSpPr>
          <p:cNvPr id="4" name="Slide Number Placeholder 3">
            <a:extLst>
              <a:ext uri="{FF2B5EF4-FFF2-40B4-BE49-F238E27FC236}">
                <a16:creationId xmlns:a16="http://schemas.microsoft.com/office/drawing/2014/main" id="{49340FDD-5A0B-47E3-8B31-24B773E77072}"/>
              </a:ext>
            </a:extLst>
          </p:cNvPr>
          <p:cNvSpPr>
            <a:spLocks noGrp="1"/>
          </p:cNvSpPr>
          <p:nvPr>
            <p:ph type="sldNum" sz="quarter" idx="12"/>
          </p:nvPr>
        </p:nvSpPr>
        <p:spPr/>
        <p:txBody>
          <a:bodyPr/>
          <a:lstStyle/>
          <a:p>
            <a:fld id="{6D95AE55-B5F4-483D-AEFF-E8059F5502F5}" type="slidenum">
              <a:rPr lang="en-US" smtClean="0"/>
              <a:t>4</a:t>
            </a:fld>
            <a:endParaRPr lang="en-US"/>
          </a:p>
        </p:txBody>
      </p:sp>
      <p:sp>
        <p:nvSpPr>
          <p:cNvPr id="5" name="Content Placeholder 2">
            <a:extLst>
              <a:ext uri="{FF2B5EF4-FFF2-40B4-BE49-F238E27FC236}">
                <a16:creationId xmlns:a16="http://schemas.microsoft.com/office/drawing/2014/main" id="{DF555FAF-63CC-44A8-96D7-088CCCF93F08}"/>
              </a:ext>
            </a:extLst>
          </p:cNvPr>
          <p:cNvSpPr txBox="1">
            <a:spLocks/>
          </p:cNvSpPr>
          <p:nvPr/>
        </p:nvSpPr>
        <p:spPr>
          <a:xfrm>
            <a:off x="6982297" y="2356119"/>
            <a:ext cx="5195454" cy="3127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Each section will be organized by:</a:t>
            </a:r>
          </a:p>
          <a:p>
            <a:pPr marL="0" indent="0">
              <a:buFont typeface="Arial" panose="020B0604020202020204" pitchFamily="34" charset="0"/>
              <a:buNone/>
            </a:pPr>
            <a:r>
              <a:rPr lang="en-US" dirty="0"/>
              <a:t>~20–30 min PowerPoint</a:t>
            </a:r>
          </a:p>
          <a:p>
            <a:pPr marL="0" indent="0">
              <a:buFont typeface="Arial" panose="020B0604020202020204" pitchFamily="34" charset="0"/>
              <a:buNone/>
            </a:pPr>
            <a:r>
              <a:rPr lang="en-US" dirty="0"/>
              <a:t>~15–25 min RStudio code demo</a:t>
            </a:r>
          </a:p>
          <a:p>
            <a:pPr marL="0" indent="0">
              <a:buNone/>
            </a:pPr>
            <a:r>
              <a:rPr lang="en-US" dirty="0"/>
              <a:t>~10–20 min “</a:t>
            </a:r>
            <a:r>
              <a:rPr lang="en-US" dirty="0" err="1"/>
              <a:t>learnr</a:t>
            </a:r>
            <a:r>
              <a:rPr lang="en-US" dirty="0"/>
              <a:t>” code practice</a:t>
            </a:r>
          </a:p>
          <a:p>
            <a:pPr marL="0" indent="0">
              <a:buNone/>
            </a:pPr>
            <a:endParaRPr lang="en-US" sz="1200" i="1" dirty="0"/>
          </a:p>
          <a:p>
            <a:pPr marL="0" indent="0">
              <a:buNone/>
            </a:pPr>
            <a:r>
              <a:rPr lang="en-US" sz="2000" i="1" dirty="0"/>
              <a:t>Most </a:t>
            </a:r>
            <a:r>
              <a:rPr lang="en-US" sz="2000" i="1" dirty="0" err="1"/>
              <a:t>learnr</a:t>
            </a:r>
            <a:r>
              <a:rPr lang="en-US" sz="2000" i="1" dirty="0"/>
              <a:t> tutorials will not be able to be completed on time; that’s ok! Finish later</a:t>
            </a:r>
            <a:endParaRPr lang="en-US" sz="2400" i="1" dirty="0"/>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2D53D035-60BA-41F9-B1AF-8278F40622D8}"/>
              </a:ext>
            </a:extLst>
          </p:cNvPr>
          <p:cNvPicPr>
            <a:picLocks noChangeAspect="1"/>
          </p:cNvPicPr>
          <p:nvPr/>
        </p:nvPicPr>
        <p:blipFill rotWithShape="1">
          <a:blip r:embed="rId3"/>
          <a:srcRect l="40088" t="23848" r="39028" b="25071"/>
          <a:stretch/>
        </p:blipFill>
        <p:spPr>
          <a:xfrm>
            <a:off x="6311890" y="1864478"/>
            <a:ext cx="519290" cy="3619629"/>
          </a:xfrm>
          <a:prstGeom prst="rect">
            <a:avLst/>
          </a:prstGeom>
        </p:spPr>
      </p:pic>
    </p:spTree>
    <p:extLst>
      <p:ext uri="{BB962C8B-B14F-4D97-AF65-F5344CB8AC3E}">
        <p14:creationId xmlns:p14="http://schemas.microsoft.com/office/powerpoint/2010/main" val="2831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7F8-B0B7-49B8-9131-D0D0143D5E07}"/>
              </a:ext>
            </a:extLst>
          </p:cNvPr>
          <p:cNvSpPr>
            <a:spLocks noGrp="1"/>
          </p:cNvSpPr>
          <p:nvPr>
            <p:ph type="title"/>
          </p:nvPr>
        </p:nvSpPr>
        <p:spPr/>
        <p:txBody>
          <a:bodyPr/>
          <a:lstStyle/>
          <a:p>
            <a:r>
              <a:rPr lang="en-US" dirty="0"/>
              <a:t>Stop! And Restarting</a:t>
            </a:r>
          </a:p>
        </p:txBody>
      </p:sp>
      <p:sp>
        <p:nvSpPr>
          <p:cNvPr id="3" name="Content Placeholder 2">
            <a:extLst>
              <a:ext uri="{FF2B5EF4-FFF2-40B4-BE49-F238E27FC236}">
                <a16:creationId xmlns:a16="http://schemas.microsoft.com/office/drawing/2014/main" id="{7EFCDCE9-A13B-4518-BF6C-69EF9291F3D7}"/>
              </a:ext>
            </a:extLst>
          </p:cNvPr>
          <p:cNvSpPr>
            <a:spLocks noGrp="1"/>
          </p:cNvSpPr>
          <p:nvPr>
            <p:ph idx="1"/>
          </p:nvPr>
        </p:nvSpPr>
        <p:spPr>
          <a:xfrm>
            <a:off x="4441371" y="2057400"/>
            <a:ext cx="7489371" cy="4021592"/>
          </a:xfrm>
        </p:spPr>
        <p:txBody>
          <a:bodyPr/>
          <a:lstStyle/>
          <a:p>
            <a:r>
              <a:rPr lang="en-US" dirty="0"/>
              <a:t>Practice closing out of RStudio and then reopening. You can click save workspace or not. See what happens when you do both!</a:t>
            </a:r>
          </a:p>
          <a:p>
            <a:endParaRPr lang="en-US" dirty="0"/>
          </a:p>
          <a:p>
            <a:r>
              <a:rPr lang="en-US" dirty="0"/>
              <a:t>Practice closing out of a long loop (stop button) and open-ended code (esc key in console)</a:t>
            </a:r>
          </a:p>
          <a:p>
            <a:endParaRPr lang="en-US" dirty="0"/>
          </a:p>
        </p:txBody>
      </p:sp>
      <p:sp>
        <p:nvSpPr>
          <p:cNvPr id="4" name="Slide Number Placeholder 3">
            <a:extLst>
              <a:ext uri="{FF2B5EF4-FFF2-40B4-BE49-F238E27FC236}">
                <a16:creationId xmlns:a16="http://schemas.microsoft.com/office/drawing/2014/main" id="{9B189068-6A85-4CE4-B975-0551D0606AFF}"/>
              </a:ext>
            </a:extLst>
          </p:cNvPr>
          <p:cNvSpPr>
            <a:spLocks noGrp="1"/>
          </p:cNvSpPr>
          <p:nvPr>
            <p:ph type="sldNum" sz="quarter" idx="12"/>
          </p:nvPr>
        </p:nvSpPr>
        <p:spPr/>
        <p:txBody>
          <a:bodyPr/>
          <a:lstStyle/>
          <a:p>
            <a:fld id="{6D95AE55-B5F4-483D-AEFF-E8059F5502F5}" type="slidenum">
              <a:rPr lang="en-US" smtClean="0"/>
              <a:t>40</a:t>
            </a:fld>
            <a:endParaRPr lang="en-US"/>
          </a:p>
        </p:txBody>
      </p:sp>
      <p:pic>
        <p:nvPicPr>
          <p:cNvPr id="6" name="Graphic 5" descr="Stop with solid fill">
            <a:extLst>
              <a:ext uri="{FF2B5EF4-FFF2-40B4-BE49-F238E27FC236}">
                <a16:creationId xmlns:a16="http://schemas.microsoft.com/office/drawing/2014/main" id="{36F2734C-A285-4BDD-9857-1725D3147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829" y="1959429"/>
            <a:ext cx="2939142" cy="2939142"/>
          </a:xfrm>
          <a:prstGeom prst="rect">
            <a:avLst/>
          </a:prstGeom>
        </p:spPr>
      </p:pic>
    </p:spTree>
    <p:extLst>
      <p:ext uri="{BB962C8B-B14F-4D97-AF65-F5344CB8AC3E}">
        <p14:creationId xmlns:p14="http://schemas.microsoft.com/office/powerpoint/2010/main" val="14774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one of the following will make a numeric sequence?</a:t>
            </a:r>
          </a:p>
          <a:p>
            <a:r>
              <a:rPr lang="en-US" dirty="0">
                <a:latin typeface="Consolas" panose="020B0609020204030204" pitchFamily="49" charset="0"/>
              </a:rPr>
              <a:t>c(1,2,3,4, “five”)</a:t>
            </a:r>
          </a:p>
          <a:p>
            <a:r>
              <a:rPr lang="en-US" dirty="0">
                <a:latin typeface="Consolas" panose="020B0609020204030204" pitchFamily="49" charset="0"/>
              </a:rPr>
              <a:t>c(1, 2, 3, 4, 5)</a:t>
            </a:r>
          </a:p>
          <a:p>
            <a:r>
              <a:rPr lang="en-US" dirty="0">
                <a:latin typeface="Consolas" panose="020B0609020204030204" pitchFamily="49" charset="0"/>
              </a:rPr>
              <a:t>c(1, 2, 3, five) </a:t>
            </a:r>
          </a:p>
          <a:p>
            <a:r>
              <a:rPr lang="en-US" dirty="0">
                <a:latin typeface="Consolas" panose="020B0609020204030204" pitchFamily="49" charset="0"/>
              </a:rPr>
              <a:t>C(1,2,3,4,5)</a:t>
            </a:r>
          </a:p>
          <a:p>
            <a:endParaRPr lang="en-US" dirty="0">
              <a:latin typeface="Consolas" panose="020B0609020204030204" pitchFamily="49" charset="0"/>
            </a:endParaRPr>
          </a:p>
          <a:p>
            <a:r>
              <a:rPr lang="en-US" dirty="0"/>
              <a:t>Now test your answers in R</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of the following variables could be a factor?</a:t>
            </a:r>
          </a:p>
          <a:p>
            <a:r>
              <a:rPr lang="en-US" dirty="0">
                <a:latin typeface="Consolas" panose="020B0609020204030204" pitchFamily="49" charset="0"/>
              </a:rPr>
              <a:t>Fish sex</a:t>
            </a:r>
          </a:p>
          <a:p>
            <a:r>
              <a:rPr lang="en-US" dirty="0">
                <a:latin typeface="Consolas" panose="020B0609020204030204" pitchFamily="49" charset="0"/>
              </a:rPr>
              <a:t>District</a:t>
            </a:r>
          </a:p>
          <a:p>
            <a:r>
              <a:rPr lang="en-US" dirty="0">
                <a:latin typeface="Consolas" panose="020B0609020204030204" pitchFamily="49" charset="0"/>
              </a:rPr>
              <a:t>Gear</a:t>
            </a:r>
          </a:p>
          <a:p>
            <a:r>
              <a:rPr lang="en-US" dirty="0">
                <a:latin typeface="Consolas" panose="020B0609020204030204" pitchFamily="49" charset="0"/>
              </a:rPr>
              <a:t>Year</a:t>
            </a:r>
          </a:p>
          <a:p>
            <a:r>
              <a:rPr lang="en-US" dirty="0">
                <a:latin typeface="Consolas" panose="020B0609020204030204" pitchFamily="49" charset="0"/>
              </a:rPr>
              <a:t>Comment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41</a:t>
            </a:fld>
            <a:endParaRPr lang="en-US"/>
          </a:p>
        </p:txBody>
      </p:sp>
    </p:spTree>
    <p:extLst>
      <p:ext uri="{BB962C8B-B14F-4D97-AF65-F5344CB8AC3E}">
        <p14:creationId xmlns:p14="http://schemas.microsoft.com/office/powerpoint/2010/main" val="215516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717C4B7-D8E4-47DD-BC97-D4D14E28E0DC}"/>
              </a:ext>
            </a:extLst>
          </p:cNvPr>
          <p:cNvSpPr txBox="1">
            <a:spLocks/>
          </p:cNvSpPr>
          <p:nvPr/>
        </p:nvSpPr>
        <p:spPr>
          <a:xfrm>
            <a:off x="6096000" y="1589809"/>
            <a:ext cx="5536019" cy="376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of the following variables could be a factor?</a:t>
            </a:r>
          </a:p>
          <a:p>
            <a:r>
              <a:rPr lang="en-US" dirty="0">
                <a:latin typeface="Consolas" panose="020B0609020204030204" pitchFamily="49" charset="0"/>
              </a:rPr>
              <a:t>Fish sex</a:t>
            </a:r>
          </a:p>
          <a:p>
            <a:r>
              <a:rPr lang="en-US" dirty="0">
                <a:latin typeface="Consolas" panose="020B0609020204030204" pitchFamily="49" charset="0"/>
              </a:rPr>
              <a:t>District</a:t>
            </a:r>
          </a:p>
          <a:p>
            <a:r>
              <a:rPr lang="en-US" dirty="0">
                <a:latin typeface="Consolas" panose="020B0609020204030204" pitchFamily="49" charset="0"/>
              </a:rPr>
              <a:t>Gear</a:t>
            </a:r>
          </a:p>
          <a:p>
            <a:r>
              <a:rPr lang="en-US" dirty="0">
                <a:latin typeface="Consolas" panose="020B0609020204030204" pitchFamily="49" charset="0"/>
              </a:rPr>
              <a:t>Year</a:t>
            </a:r>
          </a:p>
          <a:p>
            <a:r>
              <a:rPr lang="en-US" dirty="0">
                <a:latin typeface="Consolas" panose="020B0609020204030204" pitchFamily="49" charset="0"/>
              </a:rPr>
              <a:t>Comment</a:t>
            </a: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4883" y="1589809"/>
            <a:ext cx="4884174" cy="3214208"/>
          </a:xfrm>
        </p:spPr>
        <p:txBody>
          <a:bodyPr/>
          <a:lstStyle/>
          <a:p>
            <a:pPr marL="0" indent="0">
              <a:buNone/>
            </a:pPr>
            <a:r>
              <a:rPr lang="en-US" dirty="0"/>
              <a:t>Which one of the following will make a numeric sequence?</a:t>
            </a:r>
          </a:p>
          <a:p>
            <a:r>
              <a:rPr lang="en-US" dirty="0">
                <a:latin typeface="Consolas" panose="020B0609020204030204" pitchFamily="49" charset="0"/>
              </a:rPr>
              <a:t>c(1,2,3,4, “five”)</a:t>
            </a:r>
          </a:p>
          <a:p>
            <a:r>
              <a:rPr lang="en-US" dirty="0">
                <a:latin typeface="Consolas" panose="020B0609020204030204" pitchFamily="49" charset="0"/>
              </a:rPr>
              <a:t>c(1, 2, 3, 4, 5)</a:t>
            </a:r>
          </a:p>
          <a:p>
            <a:r>
              <a:rPr lang="en-US" dirty="0">
                <a:latin typeface="Consolas" panose="020B0609020204030204" pitchFamily="49" charset="0"/>
              </a:rPr>
              <a:t>c(1, 2, 3, five) </a:t>
            </a:r>
          </a:p>
          <a:p>
            <a:r>
              <a:rPr lang="en-US" dirty="0">
                <a:latin typeface="Consolas" panose="020B0609020204030204" pitchFamily="49" charset="0"/>
              </a:rPr>
              <a:t>C(1,2,3,4,5)</a:t>
            </a: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pic>
        <p:nvPicPr>
          <p:cNvPr id="9" name="Graphic 8" descr="Checkmark">
            <a:extLst>
              <a:ext uri="{FF2B5EF4-FFF2-40B4-BE49-F238E27FC236}">
                <a16:creationId xmlns:a16="http://schemas.microsoft.com/office/drawing/2014/main" id="{DB1B3E28-9775-44C2-827F-F73D5A165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5989" y="2606942"/>
            <a:ext cx="914400" cy="914400"/>
          </a:xfrm>
          <a:prstGeom prst="rect">
            <a:avLst/>
          </a:prstGeom>
        </p:spPr>
      </p:pic>
      <p:pic>
        <p:nvPicPr>
          <p:cNvPr id="11" name="Graphic 10" descr="Checkmark">
            <a:extLst>
              <a:ext uri="{FF2B5EF4-FFF2-40B4-BE49-F238E27FC236}">
                <a16:creationId xmlns:a16="http://schemas.microsoft.com/office/drawing/2014/main" id="{C4F17122-93F6-4CD8-AEB7-CD480AAA8C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4411" y="2052375"/>
            <a:ext cx="914400" cy="914400"/>
          </a:xfrm>
          <a:prstGeom prst="rect">
            <a:avLst/>
          </a:prstGeom>
        </p:spPr>
      </p:pic>
      <p:pic>
        <p:nvPicPr>
          <p:cNvPr id="13" name="Graphic 12" descr="Checkmark">
            <a:extLst>
              <a:ext uri="{FF2B5EF4-FFF2-40B4-BE49-F238E27FC236}">
                <a16:creationId xmlns:a16="http://schemas.microsoft.com/office/drawing/2014/main" id="{D15B4166-17B4-46FB-A837-60237F180A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4647" y="2971800"/>
            <a:ext cx="914400" cy="914400"/>
          </a:xfrm>
          <a:prstGeom prst="rect">
            <a:avLst/>
          </a:prstGeom>
        </p:spPr>
      </p:pic>
      <p:sp>
        <p:nvSpPr>
          <p:cNvPr id="14" name="Content Placeholder 2">
            <a:extLst>
              <a:ext uri="{FF2B5EF4-FFF2-40B4-BE49-F238E27FC236}">
                <a16:creationId xmlns:a16="http://schemas.microsoft.com/office/drawing/2014/main" id="{0DAAB178-C51A-4F15-BCC3-5083AF7871CA}"/>
              </a:ext>
            </a:extLst>
          </p:cNvPr>
          <p:cNvSpPr txBox="1">
            <a:spLocks/>
          </p:cNvSpPr>
          <p:nvPr/>
        </p:nvSpPr>
        <p:spPr>
          <a:xfrm>
            <a:off x="658762" y="5434806"/>
            <a:ext cx="5063612" cy="12105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didn’t these work? </a:t>
            </a:r>
          </a:p>
          <a:p>
            <a:pPr marL="0" indent="0">
              <a:buFont typeface="Arial" panose="020B0604020202020204" pitchFamily="34" charset="0"/>
              <a:buNone/>
            </a:pPr>
            <a:r>
              <a:rPr lang="en-US" dirty="0"/>
              <a:t>Case sensitivity, combining types, and calling an object that doesn’t exist</a:t>
            </a:r>
          </a:p>
          <a:p>
            <a:pPr marL="0" indent="0">
              <a:buFont typeface="Arial" panose="020B0604020202020204" pitchFamily="34" charset="0"/>
              <a:buNone/>
            </a:pPr>
            <a:endParaRPr lang="en-US" dirty="0">
              <a:latin typeface="Consolas" panose="020B0609020204030204" pitchFamily="49" charset="0"/>
            </a:endParaRPr>
          </a:p>
          <a:p>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6" name="Content Placeholder 2">
            <a:extLst>
              <a:ext uri="{FF2B5EF4-FFF2-40B4-BE49-F238E27FC236}">
                <a16:creationId xmlns:a16="http://schemas.microsoft.com/office/drawing/2014/main" id="{1E13AA94-92F4-4841-85A4-62F5837CB986}"/>
              </a:ext>
            </a:extLst>
          </p:cNvPr>
          <p:cNvSpPr txBox="1">
            <a:spLocks/>
          </p:cNvSpPr>
          <p:nvPr/>
        </p:nvSpPr>
        <p:spPr>
          <a:xfrm>
            <a:off x="6290188" y="5434805"/>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a:t>
            </a:r>
          </a:p>
          <a:p>
            <a:pPr marL="0" indent="0">
              <a:buFont typeface="Arial" panose="020B0604020202020204" pitchFamily="34" charset="0"/>
              <a:buNone/>
            </a:pPr>
            <a:r>
              <a:rPr lang="en-US" sz="2400" dirty="0"/>
              <a:t>All can be categorical variables except for comments</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sp>
        <p:nvSpPr>
          <p:cNvPr id="4" name="Slide Number Placeholder 3">
            <a:extLst>
              <a:ext uri="{FF2B5EF4-FFF2-40B4-BE49-F238E27FC236}">
                <a16:creationId xmlns:a16="http://schemas.microsoft.com/office/drawing/2014/main" id="{A3DF053F-1EA2-4813-819C-FEB0B755A00F}"/>
              </a:ext>
            </a:extLst>
          </p:cNvPr>
          <p:cNvSpPr>
            <a:spLocks noGrp="1"/>
          </p:cNvSpPr>
          <p:nvPr>
            <p:ph type="sldNum" sz="quarter" idx="12"/>
          </p:nvPr>
        </p:nvSpPr>
        <p:spPr/>
        <p:txBody>
          <a:bodyPr/>
          <a:lstStyle/>
          <a:p>
            <a:fld id="{6D95AE55-B5F4-483D-AEFF-E8059F5502F5}" type="slidenum">
              <a:rPr lang="en-US" smtClean="0"/>
              <a:t>42</a:t>
            </a:fld>
            <a:endParaRPr lang="en-US"/>
          </a:p>
        </p:txBody>
      </p:sp>
      <p:pic>
        <p:nvPicPr>
          <p:cNvPr id="15" name="Graphic 14" descr="Checkmark">
            <a:extLst>
              <a:ext uri="{FF2B5EF4-FFF2-40B4-BE49-F238E27FC236}">
                <a16:creationId xmlns:a16="http://schemas.microsoft.com/office/drawing/2014/main" id="{2702C4F3-7D39-4E12-B06D-FED2A2746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5190" y="3152474"/>
            <a:ext cx="914400" cy="914400"/>
          </a:xfrm>
          <a:prstGeom prst="rect">
            <a:avLst/>
          </a:prstGeom>
        </p:spPr>
      </p:pic>
      <p:pic>
        <p:nvPicPr>
          <p:cNvPr id="17" name="Graphic 16" descr="Checkmark">
            <a:extLst>
              <a:ext uri="{FF2B5EF4-FFF2-40B4-BE49-F238E27FC236}">
                <a16:creationId xmlns:a16="http://schemas.microsoft.com/office/drawing/2014/main" id="{58FE28A4-47C7-4B0D-AD41-F8F951230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8783" y="3705526"/>
            <a:ext cx="914400" cy="914400"/>
          </a:xfrm>
          <a:prstGeom prst="rect">
            <a:avLst/>
          </a:prstGeom>
        </p:spPr>
      </p:pic>
    </p:spTree>
    <p:extLst>
      <p:ext uri="{BB962C8B-B14F-4D97-AF65-F5344CB8AC3E}">
        <p14:creationId xmlns:p14="http://schemas.microsoft.com/office/powerpoint/2010/main" val="36737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4214-BE5A-4A4E-84D4-E2140628103F}"/>
              </a:ext>
            </a:extLst>
          </p:cNvPr>
          <p:cNvSpPr>
            <a:spLocks noGrp="1"/>
          </p:cNvSpPr>
          <p:nvPr>
            <p:ph type="title"/>
          </p:nvPr>
        </p:nvSpPr>
        <p:spPr/>
        <p:txBody>
          <a:bodyPr/>
          <a:lstStyle/>
          <a:p>
            <a:r>
              <a:rPr lang="en-US" sz="6000" b="1" dirty="0"/>
              <a:t>3 – Working With </a:t>
            </a:r>
            <a:r>
              <a:rPr lang="en-US" sz="6000" b="1" i="1" dirty="0"/>
              <a:t>Your</a:t>
            </a:r>
            <a:r>
              <a:rPr lang="en-US" sz="6000" b="1" dirty="0"/>
              <a:t> Data</a:t>
            </a:r>
            <a:endParaRPr lang="en-US" dirty="0"/>
          </a:p>
        </p:txBody>
      </p:sp>
      <p:sp>
        <p:nvSpPr>
          <p:cNvPr id="3" name="Text Placeholder 2">
            <a:extLst>
              <a:ext uri="{FF2B5EF4-FFF2-40B4-BE49-F238E27FC236}">
                <a16:creationId xmlns:a16="http://schemas.microsoft.com/office/drawing/2014/main" id="{822C827F-694E-41F8-8209-DFE86AD1BEAF}"/>
              </a:ext>
            </a:extLst>
          </p:cNvPr>
          <p:cNvSpPr>
            <a:spLocks noGrp="1"/>
          </p:cNvSpPr>
          <p:nvPr>
            <p:ph type="body" idx="1"/>
          </p:nvPr>
        </p:nvSpPr>
        <p:spPr/>
        <p:txBody>
          <a:bodyPr/>
          <a:lstStyle/>
          <a:p>
            <a:r>
              <a:rPr lang="en-US" dirty="0"/>
              <a:t>It’s cooler than the underside of your pillow</a:t>
            </a:r>
          </a:p>
        </p:txBody>
      </p:sp>
      <p:sp>
        <p:nvSpPr>
          <p:cNvPr id="4" name="Slide Number Placeholder 3">
            <a:extLst>
              <a:ext uri="{FF2B5EF4-FFF2-40B4-BE49-F238E27FC236}">
                <a16:creationId xmlns:a16="http://schemas.microsoft.com/office/drawing/2014/main" id="{0B03CD59-2C96-4253-86C0-99BCB81C6E32}"/>
              </a:ext>
            </a:extLst>
          </p:cNvPr>
          <p:cNvSpPr>
            <a:spLocks noGrp="1"/>
          </p:cNvSpPr>
          <p:nvPr>
            <p:ph type="sldNum" sz="quarter" idx="12"/>
          </p:nvPr>
        </p:nvSpPr>
        <p:spPr/>
        <p:txBody>
          <a:bodyPr/>
          <a:lstStyle/>
          <a:p>
            <a:fld id="{6D95AE55-B5F4-483D-AEFF-E8059F5502F5}" type="slidenum">
              <a:rPr lang="en-US" smtClean="0"/>
              <a:t>43</a:t>
            </a:fld>
            <a:endParaRPr lang="en-US"/>
          </a:p>
        </p:txBody>
      </p:sp>
    </p:spTree>
    <p:extLst>
      <p:ext uri="{BB962C8B-B14F-4D97-AF65-F5344CB8AC3E}">
        <p14:creationId xmlns:p14="http://schemas.microsoft.com/office/powerpoint/2010/main" val="90992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DF34-55CF-447B-8D22-6D086F2FBE3A}"/>
              </a:ext>
            </a:extLst>
          </p:cNvPr>
          <p:cNvSpPr>
            <a:spLocks noGrp="1"/>
          </p:cNvSpPr>
          <p:nvPr>
            <p:ph type="title"/>
          </p:nvPr>
        </p:nvSpPr>
        <p:spPr/>
        <p:txBody>
          <a:bodyPr/>
          <a:lstStyle/>
          <a:p>
            <a:r>
              <a:rPr lang="en-US" dirty="0"/>
              <a:t>But First! Directories</a:t>
            </a:r>
          </a:p>
        </p:txBody>
      </p:sp>
      <p:sp>
        <p:nvSpPr>
          <p:cNvPr id="3" name="Content Placeholder 2">
            <a:extLst>
              <a:ext uri="{FF2B5EF4-FFF2-40B4-BE49-F238E27FC236}">
                <a16:creationId xmlns:a16="http://schemas.microsoft.com/office/drawing/2014/main" id="{E558C028-D80C-4276-9EC2-C5376E9C5137}"/>
              </a:ext>
            </a:extLst>
          </p:cNvPr>
          <p:cNvSpPr>
            <a:spLocks noGrp="1"/>
          </p:cNvSpPr>
          <p:nvPr>
            <p:ph idx="1"/>
          </p:nvPr>
        </p:nvSpPr>
        <p:spPr>
          <a:xfrm>
            <a:off x="838200" y="1825625"/>
            <a:ext cx="5675489" cy="4670868"/>
          </a:xfrm>
        </p:spPr>
        <p:txBody>
          <a:bodyPr>
            <a:normAutofit lnSpcReduction="10000"/>
          </a:bodyPr>
          <a:lstStyle/>
          <a:p>
            <a:r>
              <a:rPr lang="en-US" dirty="0"/>
              <a:t>Before getting your data in, you should know where R thinks you are</a:t>
            </a:r>
          </a:p>
          <a:p>
            <a:endParaRPr lang="en-US" dirty="0"/>
          </a:p>
          <a:p>
            <a:r>
              <a:rPr lang="en-US" dirty="0"/>
              <a:t>By using modern tools in R (</a:t>
            </a:r>
            <a:r>
              <a:rPr lang="en-US" dirty="0" err="1"/>
              <a:t>esp</a:t>
            </a:r>
            <a:r>
              <a:rPr lang="en-US" dirty="0"/>
              <a:t> </a:t>
            </a:r>
            <a:r>
              <a:rPr lang="en-US" dirty="0" err="1"/>
              <a:t>RProjects</a:t>
            </a:r>
            <a:r>
              <a:rPr lang="en-US" dirty="0"/>
              <a:t>) we avoid many of the headaches with directories; regardless, it’s important to be aware of these issues. </a:t>
            </a:r>
          </a:p>
          <a:p>
            <a:endParaRPr lang="en-US" dirty="0"/>
          </a:p>
          <a:p>
            <a:r>
              <a:rPr lang="en-US" dirty="0"/>
              <a:t>Type </a:t>
            </a:r>
            <a:r>
              <a:rPr lang="en-US" sz="2400" dirty="0" err="1">
                <a:latin typeface="Consolas" panose="020B0609020204030204" pitchFamily="49" charset="0"/>
              </a:rPr>
              <a:t>getwd</a:t>
            </a:r>
            <a:r>
              <a:rPr lang="en-US" sz="2400" dirty="0">
                <a:latin typeface="Consolas" panose="020B0609020204030204" pitchFamily="49" charset="0"/>
              </a:rPr>
              <a:t>() </a:t>
            </a:r>
            <a:r>
              <a:rPr lang="en-US" dirty="0"/>
              <a:t>to see what your working directory is. </a:t>
            </a:r>
          </a:p>
        </p:txBody>
      </p:sp>
      <p:sp>
        <p:nvSpPr>
          <p:cNvPr id="4" name="Slide Number Placeholder 3">
            <a:extLst>
              <a:ext uri="{FF2B5EF4-FFF2-40B4-BE49-F238E27FC236}">
                <a16:creationId xmlns:a16="http://schemas.microsoft.com/office/drawing/2014/main" id="{27861926-771C-4845-867D-37F507B597D2}"/>
              </a:ext>
            </a:extLst>
          </p:cNvPr>
          <p:cNvSpPr>
            <a:spLocks noGrp="1"/>
          </p:cNvSpPr>
          <p:nvPr>
            <p:ph type="sldNum" sz="quarter" idx="12"/>
          </p:nvPr>
        </p:nvSpPr>
        <p:spPr/>
        <p:txBody>
          <a:bodyPr/>
          <a:lstStyle/>
          <a:p>
            <a:fld id="{6D95AE55-B5F4-483D-AEFF-E8059F5502F5}" type="slidenum">
              <a:rPr lang="en-US" smtClean="0"/>
              <a:t>44</a:t>
            </a:fld>
            <a:endParaRPr lang="en-US"/>
          </a:p>
        </p:txBody>
      </p:sp>
      <p:sp>
        <p:nvSpPr>
          <p:cNvPr id="5" name="TextBox 4">
            <a:extLst>
              <a:ext uri="{FF2B5EF4-FFF2-40B4-BE49-F238E27FC236}">
                <a16:creationId xmlns:a16="http://schemas.microsoft.com/office/drawing/2014/main" id="{0E28873F-D866-495A-922C-9F6208E8C708}"/>
              </a:ext>
            </a:extLst>
          </p:cNvPr>
          <p:cNvSpPr txBox="1"/>
          <p:nvPr/>
        </p:nvSpPr>
        <p:spPr>
          <a:xfrm>
            <a:off x="6953955" y="1878894"/>
            <a:ext cx="5373511" cy="2616101"/>
          </a:xfrm>
          <a:prstGeom prst="rect">
            <a:avLst/>
          </a:prstGeom>
          <a:noFill/>
        </p:spPr>
        <p:txBody>
          <a:bodyPr wrap="square" rtlCol="0">
            <a:spAutoFit/>
          </a:bodyPr>
          <a:lstStyle/>
          <a:p>
            <a:r>
              <a:rPr lang="en-US" sz="2800" dirty="0"/>
              <a:t>What happens if you write:</a:t>
            </a:r>
          </a:p>
          <a:p>
            <a:pPr marL="0" indent="0">
              <a:buNone/>
            </a:pPr>
            <a:r>
              <a:rPr lang="en-US" sz="2400" dirty="0">
                <a:latin typeface="Consolas" panose="020B0609020204030204" pitchFamily="49" charset="0"/>
              </a:rPr>
              <a:t>&gt; read.csv(“input.csv”)</a:t>
            </a:r>
            <a:r>
              <a:rPr lang="en-US" sz="2800" dirty="0">
                <a:latin typeface="Consolas" panose="020B0609020204030204" pitchFamily="49" charset="0"/>
              </a:rPr>
              <a:t> </a:t>
            </a:r>
          </a:p>
          <a:p>
            <a:pPr marL="0" indent="0">
              <a:buNone/>
            </a:pPr>
            <a:r>
              <a:rPr lang="en-US" sz="2800" dirty="0"/>
              <a:t> </a:t>
            </a:r>
          </a:p>
          <a:p>
            <a:pPr marL="0" indent="0">
              <a:buNone/>
            </a:pPr>
            <a:r>
              <a:rPr lang="en-US" sz="2800" dirty="0"/>
              <a:t>It can’t find the file. Change this to </a:t>
            </a:r>
          </a:p>
          <a:p>
            <a:pPr marL="0" indent="0">
              <a:buNone/>
            </a:pPr>
            <a:r>
              <a:rPr lang="en-US" sz="2400" dirty="0">
                <a:latin typeface="Consolas" panose="020B0609020204030204" pitchFamily="49" charset="0"/>
              </a:rPr>
              <a:t>&gt; read.csv(“data/input.csv”)</a:t>
            </a:r>
          </a:p>
          <a:p>
            <a:endParaRPr lang="en-US" sz="2800" dirty="0"/>
          </a:p>
        </p:txBody>
      </p:sp>
    </p:spTree>
    <p:extLst>
      <p:ext uri="{BB962C8B-B14F-4D97-AF65-F5344CB8AC3E}">
        <p14:creationId xmlns:p14="http://schemas.microsoft.com/office/powerpoint/2010/main" val="307726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B3AE-5645-4C08-A5AA-FA67106AE92E}"/>
              </a:ext>
            </a:extLst>
          </p:cNvPr>
          <p:cNvSpPr>
            <a:spLocks noGrp="1"/>
          </p:cNvSpPr>
          <p:nvPr>
            <p:ph type="title"/>
          </p:nvPr>
        </p:nvSpPr>
        <p:spPr/>
        <p:txBody>
          <a:bodyPr/>
          <a:lstStyle/>
          <a:p>
            <a:r>
              <a:rPr lang="en-US" dirty="0"/>
              <a:t>Directory Structure</a:t>
            </a:r>
          </a:p>
        </p:txBody>
      </p:sp>
      <p:sp>
        <p:nvSpPr>
          <p:cNvPr id="3" name="Content Placeholder 2">
            <a:extLst>
              <a:ext uri="{FF2B5EF4-FFF2-40B4-BE49-F238E27FC236}">
                <a16:creationId xmlns:a16="http://schemas.microsoft.com/office/drawing/2014/main" id="{F29E3A93-1FFB-4143-998F-D0AE9D2504EA}"/>
              </a:ext>
            </a:extLst>
          </p:cNvPr>
          <p:cNvSpPr>
            <a:spLocks noGrp="1"/>
          </p:cNvSpPr>
          <p:nvPr>
            <p:ph idx="1"/>
          </p:nvPr>
        </p:nvSpPr>
        <p:spPr>
          <a:xfrm>
            <a:off x="838200" y="1825625"/>
            <a:ext cx="5062870" cy="4351338"/>
          </a:xfrm>
        </p:spPr>
        <p:txBody>
          <a:bodyPr/>
          <a:lstStyle/>
          <a:p>
            <a:r>
              <a:rPr lang="en-US" dirty="0"/>
              <a:t>It is </a:t>
            </a:r>
            <a:r>
              <a:rPr lang="en-US" i="1" dirty="0"/>
              <a:t>very</a:t>
            </a:r>
            <a:r>
              <a:rPr lang="en-US" dirty="0"/>
              <a:t> helpful to standardize your structure</a:t>
            </a:r>
          </a:p>
          <a:p>
            <a:endParaRPr lang="en-US" dirty="0"/>
          </a:p>
          <a:p>
            <a:r>
              <a:rPr lang="en-US" dirty="0"/>
              <a:t>Under your main project folder, use one .</a:t>
            </a:r>
            <a:r>
              <a:rPr lang="en-US" dirty="0" err="1"/>
              <a:t>Rproj</a:t>
            </a:r>
            <a:r>
              <a:rPr lang="en-US" dirty="0"/>
              <a:t> for that group of analyses. Use folders named:</a:t>
            </a:r>
          </a:p>
          <a:p>
            <a:pPr lvl="1"/>
            <a:r>
              <a:rPr lang="en-US" dirty="0"/>
              <a:t>data </a:t>
            </a:r>
          </a:p>
          <a:p>
            <a:pPr lvl="1"/>
            <a:r>
              <a:rPr lang="en-US" dirty="0"/>
              <a:t>code (or “analysis”) </a:t>
            </a:r>
          </a:p>
          <a:p>
            <a:pPr lvl="1"/>
            <a:r>
              <a:rPr lang="en-US" dirty="0"/>
              <a:t>output </a:t>
            </a:r>
          </a:p>
          <a:p>
            <a:pPr lvl="1"/>
            <a:r>
              <a:rPr lang="en-US" dirty="0"/>
              <a:t>etc. </a:t>
            </a:r>
          </a:p>
        </p:txBody>
      </p:sp>
      <p:sp>
        <p:nvSpPr>
          <p:cNvPr id="4" name="Slide Number Placeholder 3">
            <a:extLst>
              <a:ext uri="{FF2B5EF4-FFF2-40B4-BE49-F238E27FC236}">
                <a16:creationId xmlns:a16="http://schemas.microsoft.com/office/drawing/2014/main" id="{B69BCCE6-6E45-4090-B8BA-986D360FB80E}"/>
              </a:ext>
            </a:extLst>
          </p:cNvPr>
          <p:cNvSpPr>
            <a:spLocks noGrp="1"/>
          </p:cNvSpPr>
          <p:nvPr>
            <p:ph type="sldNum" sz="quarter" idx="12"/>
          </p:nvPr>
        </p:nvSpPr>
        <p:spPr/>
        <p:txBody>
          <a:bodyPr/>
          <a:lstStyle/>
          <a:p>
            <a:fld id="{6D95AE55-B5F4-483D-AEFF-E8059F5502F5}" type="slidenum">
              <a:rPr lang="en-US" smtClean="0"/>
              <a:t>45</a:t>
            </a:fld>
            <a:endParaRPr lang="en-US"/>
          </a:p>
        </p:txBody>
      </p:sp>
      <p:pic>
        <p:nvPicPr>
          <p:cNvPr id="6" name="Picture 5">
            <a:extLst>
              <a:ext uri="{FF2B5EF4-FFF2-40B4-BE49-F238E27FC236}">
                <a16:creationId xmlns:a16="http://schemas.microsoft.com/office/drawing/2014/main" id="{354352D2-5728-471B-B815-FB6CC34E36D1}"/>
              </a:ext>
            </a:extLst>
          </p:cNvPr>
          <p:cNvPicPr>
            <a:picLocks noChangeAspect="1"/>
          </p:cNvPicPr>
          <p:nvPr/>
        </p:nvPicPr>
        <p:blipFill>
          <a:blip r:embed="rId3"/>
          <a:stretch>
            <a:fillRect/>
          </a:stretch>
        </p:blipFill>
        <p:spPr>
          <a:xfrm>
            <a:off x="6096000" y="1825625"/>
            <a:ext cx="5921540" cy="3301546"/>
          </a:xfrm>
          <a:prstGeom prst="rect">
            <a:avLst/>
          </a:prstGeom>
          <a:ln>
            <a:solidFill>
              <a:schemeClr val="tx1"/>
            </a:solidFill>
          </a:ln>
        </p:spPr>
      </p:pic>
    </p:spTree>
    <p:extLst>
      <p:ext uri="{BB962C8B-B14F-4D97-AF65-F5344CB8AC3E}">
        <p14:creationId xmlns:p14="http://schemas.microsoft.com/office/powerpoint/2010/main" val="176933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9FE3-8D19-4088-9F8F-CE700AE9DC87}"/>
              </a:ext>
            </a:extLst>
          </p:cNvPr>
          <p:cNvSpPr>
            <a:spLocks noGrp="1"/>
          </p:cNvSpPr>
          <p:nvPr>
            <p:ph type="title"/>
          </p:nvPr>
        </p:nvSpPr>
        <p:spPr/>
        <p:txBody>
          <a:bodyPr/>
          <a:lstStyle/>
          <a:p>
            <a:r>
              <a:rPr lang="en-US" dirty="0"/>
              <a:t>Packages</a:t>
            </a:r>
          </a:p>
        </p:txBody>
      </p:sp>
      <p:sp>
        <p:nvSpPr>
          <p:cNvPr id="3" name="Content Placeholder 2">
            <a:extLst>
              <a:ext uri="{FF2B5EF4-FFF2-40B4-BE49-F238E27FC236}">
                <a16:creationId xmlns:a16="http://schemas.microsoft.com/office/drawing/2014/main" id="{8E10FD0A-7DDF-417B-90FA-B1E06711258B}"/>
              </a:ext>
            </a:extLst>
          </p:cNvPr>
          <p:cNvSpPr>
            <a:spLocks noGrp="1"/>
          </p:cNvSpPr>
          <p:nvPr>
            <p:ph idx="1"/>
          </p:nvPr>
        </p:nvSpPr>
        <p:spPr>
          <a:xfrm>
            <a:off x="838200" y="1825624"/>
            <a:ext cx="5892209" cy="4947315"/>
          </a:xfrm>
        </p:spPr>
        <p:txBody>
          <a:bodyPr>
            <a:normAutofit lnSpcReduction="10000"/>
          </a:bodyPr>
          <a:lstStyle/>
          <a:p>
            <a:r>
              <a:rPr lang="en-US" dirty="0"/>
              <a:t>A package is just a collection of new functions (commands). If you’ve never used the package before, run: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packagename</a:t>
            </a:r>
            <a:r>
              <a:rPr lang="en-US" sz="2400" dirty="0">
                <a:latin typeface="Consolas" panose="020B0609020204030204" pitchFamily="49" charset="0"/>
              </a:rPr>
              <a:t>”)</a:t>
            </a:r>
            <a:endParaRPr lang="en-US" dirty="0">
              <a:latin typeface="Consolas" panose="020B0609020204030204" pitchFamily="49" charset="0"/>
            </a:endParaRPr>
          </a:p>
          <a:p>
            <a:endParaRPr lang="en-US" dirty="0"/>
          </a:p>
          <a:p>
            <a:r>
              <a:rPr lang="en-US" dirty="0"/>
              <a:t> After this, you load it into R: </a:t>
            </a:r>
            <a:r>
              <a:rPr lang="en-US" sz="2400" dirty="0">
                <a:latin typeface="Consolas" panose="020B0609020204030204" pitchFamily="49" charset="0"/>
              </a:rPr>
              <a:t>library(</a:t>
            </a:r>
            <a:r>
              <a:rPr lang="en-US" sz="2400" dirty="0" err="1">
                <a:latin typeface="Consolas" panose="020B0609020204030204" pitchFamily="49" charset="0"/>
              </a:rPr>
              <a:t>packagename</a:t>
            </a:r>
            <a:r>
              <a:rPr lang="en-US" sz="2400" dirty="0">
                <a:latin typeface="Consolas" panose="020B0609020204030204" pitchFamily="49" charset="0"/>
              </a:rPr>
              <a:t>)</a:t>
            </a:r>
            <a:endParaRPr lang="en-US" dirty="0">
              <a:latin typeface="Consolas" panose="020B0609020204030204" pitchFamily="49" charset="0"/>
            </a:endParaRPr>
          </a:p>
          <a:p>
            <a:endParaRPr lang="en-US" dirty="0"/>
          </a:p>
          <a:p>
            <a:r>
              <a:rPr lang="en-US" dirty="0"/>
              <a:t>You’ll need to load your libraries every time you restart R, so add the libraries you’ll need for that specific script at the top. </a:t>
            </a:r>
          </a:p>
          <a:p>
            <a:pPr marL="0" indent="0">
              <a:buNone/>
            </a:pPr>
            <a:endParaRPr lang="en-US" dirty="0"/>
          </a:p>
        </p:txBody>
      </p:sp>
      <p:sp>
        <p:nvSpPr>
          <p:cNvPr id="4" name="Content Placeholder 2">
            <a:extLst>
              <a:ext uri="{FF2B5EF4-FFF2-40B4-BE49-F238E27FC236}">
                <a16:creationId xmlns:a16="http://schemas.microsoft.com/office/drawing/2014/main" id="{BBA5E44D-C839-4BBB-A5A2-E9D576DC7648}"/>
              </a:ext>
            </a:extLst>
          </p:cNvPr>
          <p:cNvSpPr txBox="1">
            <a:spLocks/>
          </p:cNvSpPr>
          <p:nvPr/>
        </p:nvSpPr>
        <p:spPr>
          <a:xfrm>
            <a:off x="7251700" y="3071620"/>
            <a:ext cx="4776177" cy="286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rPr>
              <a:t>&gt;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dplyr</a:t>
            </a:r>
            <a:r>
              <a:rPr lang="en-US" sz="2400" dirty="0">
                <a:latin typeface="Consolas" panose="020B0609020204030204" pitchFamily="49" charset="0"/>
              </a:rPr>
              <a:t>”)</a:t>
            </a:r>
          </a:p>
          <a:p>
            <a:pPr marL="0" indent="0">
              <a:buNone/>
            </a:pPr>
            <a:endParaRPr lang="en-US" sz="2400" dirty="0">
              <a:latin typeface="Consolas" panose="020B0609020204030204" pitchFamily="49" charset="0"/>
            </a:endParaRPr>
          </a:p>
          <a:p>
            <a:pPr marL="0" indent="0">
              <a:buNone/>
            </a:pPr>
            <a:r>
              <a:rPr lang="en-US" sz="2400" dirty="0">
                <a:latin typeface="Consolas" panose="020B0609020204030204" pitchFamily="49" charset="0"/>
              </a:rPr>
              <a:t>&gt; library(</a:t>
            </a:r>
            <a:r>
              <a:rPr lang="en-US" sz="2400" dirty="0" err="1">
                <a:latin typeface="Consolas" panose="020B0609020204030204" pitchFamily="49" charset="0"/>
              </a:rPr>
              <a:t>dplyr</a:t>
            </a:r>
            <a:r>
              <a:rPr lang="en-US" sz="2400" dirty="0">
                <a:latin typeface="Consolas" panose="020B0609020204030204" pitchFamily="49" charset="0"/>
              </a:rPr>
              <a:t>)</a:t>
            </a:r>
          </a:p>
          <a:p>
            <a:pPr marL="0" indent="0">
              <a:buNone/>
            </a:pPr>
            <a:endParaRPr lang="en-US" sz="3200"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07B4F63B-A2A1-4175-B8EB-917884A0DFD8}"/>
              </a:ext>
            </a:extLst>
          </p:cNvPr>
          <p:cNvCxnSpPr/>
          <p:nvPr/>
        </p:nvCxnSpPr>
        <p:spPr>
          <a:xfrm>
            <a:off x="9792054" y="2507598"/>
            <a:ext cx="350874" cy="4965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932827-00BF-4F65-A7D1-3BF337D7D765}"/>
              </a:ext>
            </a:extLst>
          </p:cNvPr>
          <p:cNvCxnSpPr>
            <a:cxnSpLocks/>
          </p:cNvCxnSpPr>
          <p:nvPr/>
        </p:nvCxnSpPr>
        <p:spPr>
          <a:xfrm flipH="1" flipV="1">
            <a:off x="8743351" y="4662627"/>
            <a:ext cx="241004" cy="47632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4742DD-5DD3-4D25-87B7-EAC7AEFC8152}"/>
              </a:ext>
            </a:extLst>
          </p:cNvPr>
          <p:cNvSpPr txBox="1"/>
          <p:nvPr/>
        </p:nvSpPr>
        <p:spPr>
          <a:xfrm>
            <a:off x="8984355" y="2089824"/>
            <a:ext cx="1564758" cy="461665"/>
          </a:xfrm>
          <a:prstGeom prst="rect">
            <a:avLst/>
          </a:prstGeom>
          <a:noFill/>
        </p:spPr>
        <p:txBody>
          <a:bodyPr wrap="square" rtlCol="0">
            <a:spAutoFit/>
          </a:bodyPr>
          <a:lstStyle/>
          <a:p>
            <a:r>
              <a:rPr lang="en-US" sz="2400" i="1" dirty="0"/>
              <a:t>Run once! </a:t>
            </a:r>
          </a:p>
        </p:txBody>
      </p:sp>
      <p:sp>
        <p:nvSpPr>
          <p:cNvPr id="13" name="TextBox 12">
            <a:extLst>
              <a:ext uri="{FF2B5EF4-FFF2-40B4-BE49-F238E27FC236}">
                <a16:creationId xmlns:a16="http://schemas.microsoft.com/office/drawing/2014/main" id="{37F65949-DF72-47CE-8582-B858A6805EAC}"/>
              </a:ext>
            </a:extLst>
          </p:cNvPr>
          <p:cNvSpPr txBox="1"/>
          <p:nvPr/>
        </p:nvSpPr>
        <p:spPr>
          <a:xfrm>
            <a:off x="8115301" y="5138952"/>
            <a:ext cx="3712888" cy="461665"/>
          </a:xfrm>
          <a:prstGeom prst="rect">
            <a:avLst/>
          </a:prstGeom>
          <a:noFill/>
        </p:spPr>
        <p:txBody>
          <a:bodyPr wrap="square" rtlCol="0">
            <a:spAutoFit/>
          </a:bodyPr>
          <a:lstStyle/>
          <a:p>
            <a:r>
              <a:rPr lang="en-US" sz="2400" i="1" dirty="0"/>
              <a:t>Run every time you open R</a:t>
            </a:r>
          </a:p>
        </p:txBody>
      </p:sp>
      <p:sp>
        <p:nvSpPr>
          <p:cNvPr id="6" name="Slide Number Placeholder 5">
            <a:extLst>
              <a:ext uri="{FF2B5EF4-FFF2-40B4-BE49-F238E27FC236}">
                <a16:creationId xmlns:a16="http://schemas.microsoft.com/office/drawing/2014/main" id="{E8C0AF79-7827-4191-9596-3644F3635EE6}"/>
              </a:ext>
            </a:extLst>
          </p:cNvPr>
          <p:cNvSpPr>
            <a:spLocks noGrp="1"/>
          </p:cNvSpPr>
          <p:nvPr>
            <p:ph type="sldNum" sz="quarter" idx="12"/>
          </p:nvPr>
        </p:nvSpPr>
        <p:spPr/>
        <p:txBody>
          <a:bodyPr/>
          <a:lstStyle/>
          <a:p>
            <a:fld id="{6D95AE55-B5F4-483D-AEFF-E8059F5502F5}" type="slidenum">
              <a:rPr lang="en-US" smtClean="0"/>
              <a:t>46</a:t>
            </a:fld>
            <a:endParaRPr lang="en-US"/>
          </a:p>
        </p:txBody>
      </p:sp>
    </p:spTree>
    <p:extLst>
      <p:ext uri="{BB962C8B-B14F-4D97-AF65-F5344CB8AC3E}">
        <p14:creationId xmlns:p14="http://schemas.microsoft.com/office/powerpoint/2010/main" val="3933032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9FE3-8D19-4088-9F8F-CE700AE9DC87}"/>
              </a:ext>
            </a:extLst>
          </p:cNvPr>
          <p:cNvSpPr>
            <a:spLocks noGrp="1"/>
          </p:cNvSpPr>
          <p:nvPr>
            <p:ph type="title"/>
          </p:nvPr>
        </p:nvSpPr>
        <p:spPr/>
        <p:txBody>
          <a:bodyPr/>
          <a:lstStyle/>
          <a:p>
            <a:r>
              <a:rPr lang="en-US" dirty="0"/>
              <a:t>Packages cont.</a:t>
            </a:r>
          </a:p>
        </p:txBody>
      </p:sp>
      <p:sp>
        <p:nvSpPr>
          <p:cNvPr id="3" name="Content Placeholder 2">
            <a:extLst>
              <a:ext uri="{FF2B5EF4-FFF2-40B4-BE49-F238E27FC236}">
                <a16:creationId xmlns:a16="http://schemas.microsoft.com/office/drawing/2014/main" id="{8E10FD0A-7DDF-417B-90FA-B1E06711258B}"/>
              </a:ext>
            </a:extLst>
          </p:cNvPr>
          <p:cNvSpPr>
            <a:spLocks noGrp="1"/>
          </p:cNvSpPr>
          <p:nvPr>
            <p:ph idx="1"/>
          </p:nvPr>
        </p:nvSpPr>
        <p:spPr>
          <a:xfrm>
            <a:off x="1225920" y="2758833"/>
            <a:ext cx="4371321" cy="785144"/>
          </a:xfrm>
        </p:spPr>
        <p:txBody>
          <a:bodyPr>
            <a:normAutofit/>
          </a:bodyPr>
          <a:lstStyle/>
          <a:p>
            <a:pPr marL="0" lvl="1" indent="0" algn="r">
              <a:buNone/>
            </a:pPr>
            <a:r>
              <a:rPr lang="en-US" b="1" dirty="0" err="1"/>
              <a:t>lubridate</a:t>
            </a:r>
            <a:r>
              <a:rPr lang="en-US" dirty="0"/>
              <a:t> for dealing with dates</a:t>
            </a:r>
          </a:p>
        </p:txBody>
      </p:sp>
      <p:sp>
        <p:nvSpPr>
          <p:cNvPr id="4" name="Slide Number Placeholder 3">
            <a:extLst>
              <a:ext uri="{FF2B5EF4-FFF2-40B4-BE49-F238E27FC236}">
                <a16:creationId xmlns:a16="http://schemas.microsoft.com/office/drawing/2014/main" id="{22964C12-17BC-4985-9798-7CBCB8B4A27B}"/>
              </a:ext>
            </a:extLst>
          </p:cNvPr>
          <p:cNvSpPr>
            <a:spLocks noGrp="1"/>
          </p:cNvSpPr>
          <p:nvPr>
            <p:ph type="sldNum" sz="quarter" idx="12"/>
          </p:nvPr>
        </p:nvSpPr>
        <p:spPr/>
        <p:txBody>
          <a:bodyPr/>
          <a:lstStyle/>
          <a:p>
            <a:fld id="{6D95AE55-B5F4-483D-AEFF-E8059F5502F5}" type="slidenum">
              <a:rPr lang="en-US" smtClean="0"/>
              <a:t>47</a:t>
            </a:fld>
            <a:endParaRPr lang="en-US" dirty="0"/>
          </a:p>
        </p:txBody>
      </p:sp>
      <p:pic>
        <p:nvPicPr>
          <p:cNvPr id="7" name="Picture 6" descr="Icon&#10;&#10;Description automatically generated">
            <a:extLst>
              <a:ext uri="{FF2B5EF4-FFF2-40B4-BE49-F238E27FC236}">
                <a16:creationId xmlns:a16="http://schemas.microsoft.com/office/drawing/2014/main" id="{2378E057-1EAC-40DE-B1B8-C10EE4B699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8963" y="5440700"/>
            <a:ext cx="1231690" cy="1417606"/>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13EFF33D-FD2A-45F3-8EDB-1BC30DA6F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740" y="2468261"/>
            <a:ext cx="1197811" cy="1387463"/>
          </a:xfrm>
          <a:prstGeom prst="rect">
            <a:avLst/>
          </a:prstGeom>
        </p:spPr>
      </p:pic>
      <p:pic>
        <p:nvPicPr>
          <p:cNvPr id="8" name="Content Placeholder 4" descr="A close up of a sign&#10;&#10;Description automatically generated">
            <a:extLst>
              <a:ext uri="{FF2B5EF4-FFF2-40B4-BE49-F238E27FC236}">
                <a16:creationId xmlns:a16="http://schemas.microsoft.com/office/drawing/2014/main" id="{E8D96795-F6A3-48BC-9A4C-60F111763EB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8989" y="2470907"/>
            <a:ext cx="1179831" cy="1366513"/>
          </a:xfrm>
          <a:prstGeom prst="rect">
            <a:avLst/>
          </a:prstGeom>
        </p:spPr>
      </p:pic>
      <p:grpSp>
        <p:nvGrpSpPr>
          <p:cNvPr id="25" name="Group 24">
            <a:extLst>
              <a:ext uri="{FF2B5EF4-FFF2-40B4-BE49-F238E27FC236}">
                <a16:creationId xmlns:a16="http://schemas.microsoft.com/office/drawing/2014/main" id="{343BF754-31FD-4D75-A4F0-AEA782DA21E1}"/>
              </a:ext>
            </a:extLst>
          </p:cNvPr>
          <p:cNvGrpSpPr/>
          <p:nvPr/>
        </p:nvGrpSpPr>
        <p:grpSpPr>
          <a:xfrm>
            <a:off x="4314197" y="4505482"/>
            <a:ext cx="1278073" cy="1265827"/>
            <a:chOff x="144070" y="5202981"/>
            <a:chExt cx="1419969" cy="1406363"/>
          </a:xfrm>
        </p:grpSpPr>
        <p:sp>
          <p:nvSpPr>
            <p:cNvPr id="18" name="Freeform: Shape 17">
              <a:extLst>
                <a:ext uri="{FF2B5EF4-FFF2-40B4-BE49-F238E27FC236}">
                  <a16:creationId xmlns:a16="http://schemas.microsoft.com/office/drawing/2014/main" id="{A02BD188-2F6B-453E-BDA0-7112F6C0739E}"/>
                </a:ext>
              </a:extLst>
            </p:cNvPr>
            <p:cNvSpPr/>
            <p:nvPr/>
          </p:nvSpPr>
          <p:spPr bwMode="auto">
            <a:xfrm>
              <a:off x="231093" y="5202981"/>
              <a:ext cx="1253974" cy="1406363"/>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0">
                  <a:srgbClr val="CFAFE7"/>
                </a:gs>
                <a:gs pos="100000">
                  <a:schemeClr val="bg1"/>
                </a:gs>
              </a:gsLst>
              <a:path path="circle">
                <a:fillToRect l="100000" b="100000"/>
              </a:path>
              <a:tileRect t="-100000" r="-100000"/>
            </a:gra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9" name="Picture 18">
              <a:extLst>
                <a:ext uri="{FF2B5EF4-FFF2-40B4-BE49-F238E27FC236}">
                  <a16:creationId xmlns:a16="http://schemas.microsoft.com/office/drawing/2014/main" id="{06BC0E60-EEBF-4FB1-B391-7A3E2AA4A9A2}"/>
                </a:ext>
              </a:extLst>
            </p:cNvPr>
            <p:cNvPicPr>
              <a:picLocks noChangeAspect="1"/>
            </p:cNvPicPr>
            <p:nvPr/>
          </p:nvPicPr>
          <p:blipFill rotWithShape="1">
            <a:blip r:embed="rId6">
              <a:clrChange>
                <a:clrFrom>
                  <a:srgbClr val="FFFFFF"/>
                </a:clrFrom>
                <a:clrTo>
                  <a:srgbClr val="FFFFFF">
                    <a:alpha val="0"/>
                  </a:srgbClr>
                </a:clrTo>
              </a:clrChange>
            </a:blip>
            <a:srcRect t="32594"/>
            <a:stretch/>
          </p:blipFill>
          <p:spPr>
            <a:xfrm>
              <a:off x="268757" y="5681571"/>
              <a:ext cx="1138886" cy="721040"/>
            </a:xfrm>
            <a:prstGeom prst="rect">
              <a:avLst/>
            </a:prstGeom>
          </p:spPr>
        </p:pic>
        <p:sp>
          <p:nvSpPr>
            <p:cNvPr id="20" name="TextBox 4">
              <a:extLst>
                <a:ext uri="{FF2B5EF4-FFF2-40B4-BE49-F238E27FC236}">
                  <a16:creationId xmlns:a16="http://schemas.microsoft.com/office/drawing/2014/main" id="{1E962E91-DBD4-4110-86D1-8CCBA98D7C60}"/>
                </a:ext>
              </a:extLst>
            </p:cNvPr>
            <p:cNvSpPr txBox="1">
              <a:spLocks noChangeArrowheads="1"/>
            </p:cNvSpPr>
            <p:nvPr/>
          </p:nvSpPr>
          <p:spPr bwMode="auto">
            <a:xfrm>
              <a:off x="144070" y="5261389"/>
              <a:ext cx="1419969" cy="51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b="1" dirty="0" err="1">
                  <a:latin typeface="Arial Narrow" panose="020B0606020202030204" pitchFamily="34" charset="0"/>
                </a:rPr>
                <a:t>mgcv</a:t>
              </a:r>
              <a:endParaRPr lang="en-US" altLang="en-US" sz="2600" b="1" dirty="0">
                <a:latin typeface="Arial Narrow" panose="020B0606020202030204" pitchFamily="34" charset="0"/>
              </a:endParaRPr>
            </a:p>
          </p:txBody>
        </p:sp>
      </p:grpSp>
      <p:pic>
        <p:nvPicPr>
          <p:cNvPr id="22" name="Picture 21" descr="A close - up of a cell phone&#10;&#10;Description automatically generated with medium confidence">
            <a:extLst>
              <a:ext uri="{FF2B5EF4-FFF2-40B4-BE49-F238E27FC236}">
                <a16:creationId xmlns:a16="http://schemas.microsoft.com/office/drawing/2014/main" id="{CBE24CE7-BAD9-45AF-B247-A5EAFD5543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915" y="1472950"/>
            <a:ext cx="1171032" cy="1351842"/>
          </a:xfrm>
          <a:prstGeom prst="rect">
            <a:avLst/>
          </a:prstGeom>
        </p:spPr>
      </p:pic>
      <p:pic>
        <p:nvPicPr>
          <p:cNvPr id="24" name="Picture 23">
            <a:extLst>
              <a:ext uri="{FF2B5EF4-FFF2-40B4-BE49-F238E27FC236}">
                <a16:creationId xmlns:a16="http://schemas.microsoft.com/office/drawing/2014/main" id="{3C9815A9-ECE8-4807-AC35-B38CF99B8ACB}"/>
              </a:ext>
            </a:extLst>
          </p:cNvPr>
          <p:cNvPicPr>
            <a:picLocks noChangeAspect="1"/>
          </p:cNvPicPr>
          <p:nvPr/>
        </p:nvPicPr>
        <p:blipFill>
          <a:blip r:embed="rId8"/>
          <a:stretch>
            <a:fillRect/>
          </a:stretch>
        </p:blipFill>
        <p:spPr>
          <a:xfrm>
            <a:off x="5542022" y="4474793"/>
            <a:ext cx="1345919" cy="1328530"/>
          </a:xfrm>
          <a:prstGeom prst="rect">
            <a:avLst/>
          </a:prstGeom>
        </p:spPr>
      </p:pic>
      <p:grpSp>
        <p:nvGrpSpPr>
          <p:cNvPr id="34" name="Group 33">
            <a:extLst>
              <a:ext uri="{FF2B5EF4-FFF2-40B4-BE49-F238E27FC236}">
                <a16:creationId xmlns:a16="http://schemas.microsoft.com/office/drawing/2014/main" id="{2CF73CD6-1588-4FFC-B5F8-667354D3985C}"/>
              </a:ext>
            </a:extLst>
          </p:cNvPr>
          <p:cNvGrpSpPr/>
          <p:nvPr/>
        </p:nvGrpSpPr>
        <p:grpSpPr>
          <a:xfrm>
            <a:off x="4951343" y="3513460"/>
            <a:ext cx="1197811" cy="1265828"/>
            <a:chOff x="7349193" y="1881393"/>
            <a:chExt cx="1037330" cy="1096234"/>
          </a:xfrm>
        </p:grpSpPr>
        <p:grpSp>
          <p:nvGrpSpPr>
            <p:cNvPr id="30" name="Group 29">
              <a:extLst>
                <a:ext uri="{FF2B5EF4-FFF2-40B4-BE49-F238E27FC236}">
                  <a16:creationId xmlns:a16="http://schemas.microsoft.com/office/drawing/2014/main" id="{230A8039-5C7E-4404-B788-5FF7BC68D281}"/>
                </a:ext>
              </a:extLst>
            </p:cNvPr>
            <p:cNvGrpSpPr/>
            <p:nvPr/>
          </p:nvGrpSpPr>
          <p:grpSpPr>
            <a:xfrm>
              <a:off x="7349193" y="1881393"/>
              <a:ext cx="1037330" cy="1096234"/>
              <a:chOff x="149604" y="4908457"/>
              <a:chExt cx="1330795" cy="1406363"/>
            </a:xfrm>
          </p:grpSpPr>
          <p:sp>
            <p:nvSpPr>
              <p:cNvPr id="31" name="Freeform: Shape 30">
                <a:extLst>
                  <a:ext uri="{FF2B5EF4-FFF2-40B4-BE49-F238E27FC236}">
                    <a16:creationId xmlns:a16="http://schemas.microsoft.com/office/drawing/2014/main" id="{ED89EDC3-FEEF-4CAC-90A8-E58DF060FC0E}"/>
                  </a:ext>
                </a:extLst>
              </p:cNvPr>
              <p:cNvSpPr/>
              <p:nvPr/>
            </p:nvSpPr>
            <p:spPr bwMode="auto">
              <a:xfrm>
                <a:off x="199066" y="4908457"/>
                <a:ext cx="1253974" cy="1406363"/>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5000">
                    <a:schemeClr val="accent2">
                      <a:lumMod val="75000"/>
                    </a:schemeClr>
                  </a:gs>
                  <a:gs pos="82000">
                    <a:schemeClr val="bg1"/>
                  </a:gs>
                </a:gsLst>
                <a:lin ang="8100000" scaled="1"/>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 name="TextBox 4">
                <a:extLst>
                  <a:ext uri="{FF2B5EF4-FFF2-40B4-BE49-F238E27FC236}">
                    <a16:creationId xmlns:a16="http://schemas.microsoft.com/office/drawing/2014/main" id="{E4EE5FFA-B2D7-429B-847D-6D8CEB9D4A7A}"/>
                  </a:ext>
                </a:extLst>
              </p:cNvPr>
              <p:cNvSpPr txBox="1">
                <a:spLocks noChangeArrowheads="1"/>
              </p:cNvSpPr>
              <p:nvPr/>
            </p:nvSpPr>
            <p:spPr bwMode="auto">
              <a:xfrm>
                <a:off x="149604" y="5461410"/>
                <a:ext cx="1330795" cy="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i="1" dirty="0" err="1">
                    <a:latin typeface="Gabriola" panose="04040605051002020D02" pitchFamily="82" charset="0"/>
                  </a:rPr>
                  <a:t>extrafont</a:t>
                </a:r>
                <a:r>
                  <a:rPr lang="en-US" altLang="en-US" sz="1800" b="1" i="1" dirty="0">
                    <a:latin typeface="Arial Narrow" panose="020B0606020202030204" pitchFamily="34" charset="0"/>
                  </a:rPr>
                  <a:t> </a:t>
                </a:r>
              </a:p>
            </p:txBody>
          </p:sp>
        </p:grpSp>
        <p:sp>
          <p:nvSpPr>
            <p:cNvPr id="33" name="TextBox 4">
              <a:extLst>
                <a:ext uri="{FF2B5EF4-FFF2-40B4-BE49-F238E27FC236}">
                  <a16:creationId xmlns:a16="http://schemas.microsoft.com/office/drawing/2014/main" id="{B4F09DA2-ECCC-4FC8-9706-D751EBE18AC9}"/>
                </a:ext>
              </a:extLst>
            </p:cNvPr>
            <p:cNvSpPr txBox="1">
              <a:spLocks noChangeArrowheads="1"/>
            </p:cNvSpPr>
            <p:nvPr/>
          </p:nvSpPr>
          <p:spPr bwMode="auto">
            <a:xfrm>
              <a:off x="7349193" y="1946006"/>
              <a:ext cx="10160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i="1" dirty="0">
                  <a:solidFill>
                    <a:schemeClr val="bg1"/>
                  </a:solidFill>
                  <a:latin typeface="Brush Script MT" panose="03060802040406070304" pitchFamily="66" charset="0"/>
                </a:rPr>
                <a:t>R</a:t>
              </a:r>
            </a:p>
          </p:txBody>
        </p:sp>
      </p:grpSp>
      <p:sp>
        <p:nvSpPr>
          <p:cNvPr id="35" name="Content Placeholder 2">
            <a:extLst>
              <a:ext uri="{FF2B5EF4-FFF2-40B4-BE49-F238E27FC236}">
                <a16:creationId xmlns:a16="http://schemas.microsoft.com/office/drawing/2014/main" id="{1CA7242E-B087-47F5-8518-2FF0C3150F78}"/>
              </a:ext>
            </a:extLst>
          </p:cNvPr>
          <p:cNvSpPr txBox="1">
            <a:spLocks/>
          </p:cNvSpPr>
          <p:nvPr/>
        </p:nvSpPr>
        <p:spPr>
          <a:xfrm>
            <a:off x="1083510" y="1604769"/>
            <a:ext cx="5131471" cy="103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err="1"/>
              <a:t>Tidyverse</a:t>
            </a:r>
            <a:r>
              <a:rPr lang="en-US" sz="2400" b="1" dirty="0"/>
              <a:t> </a:t>
            </a:r>
            <a:r>
              <a:rPr lang="en-US" sz="2400" dirty="0"/>
              <a:t>contains several packages together for plotting, data cleanup, etc.</a:t>
            </a:r>
          </a:p>
        </p:txBody>
      </p:sp>
      <p:sp>
        <p:nvSpPr>
          <p:cNvPr id="36" name="Content Placeholder 2">
            <a:extLst>
              <a:ext uri="{FF2B5EF4-FFF2-40B4-BE49-F238E27FC236}">
                <a16:creationId xmlns:a16="http://schemas.microsoft.com/office/drawing/2014/main" id="{48E4EBCD-04DA-44DB-A6E4-724369983F2D}"/>
              </a:ext>
            </a:extLst>
          </p:cNvPr>
          <p:cNvSpPr txBox="1">
            <a:spLocks/>
          </p:cNvSpPr>
          <p:nvPr/>
        </p:nvSpPr>
        <p:spPr>
          <a:xfrm>
            <a:off x="6751840" y="4861467"/>
            <a:ext cx="4911840" cy="1259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b="1" dirty="0" err="1"/>
              <a:t>mgcv</a:t>
            </a:r>
            <a:r>
              <a:rPr lang="en-US" dirty="0"/>
              <a:t> or </a:t>
            </a:r>
            <a:r>
              <a:rPr lang="en-US" b="1" dirty="0" err="1"/>
              <a:t>nlme</a:t>
            </a:r>
            <a:r>
              <a:rPr lang="en-US" dirty="0"/>
              <a:t> for advanced modeling </a:t>
            </a:r>
          </a:p>
          <a:p>
            <a:pPr marL="0" lvl="1" indent="0">
              <a:buNone/>
            </a:pPr>
            <a:r>
              <a:rPr lang="en-US" b="1" dirty="0"/>
              <a:t>vegan</a:t>
            </a:r>
            <a:r>
              <a:rPr lang="en-US" dirty="0"/>
              <a:t> for multivariate statistics</a:t>
            </a:r>
          </a:p>
          <a:p>
            <a:pPr marL="0" indent="0">
              <a:buNone/>
            </a:pPr>
            <a:endParaRPr lang="en-US" dirty="0"/>
          </a:p>
        </p:txBody>
      </p:sp>
      <p:sp>
        <p:nvSpPr>
          <p:cNvPr id="37" name="Content Placeholder 2">
            <a:extLst>
              <a:ext uri="{FF2B5EF4-FFF2-40B4-BE49-F238E27FC236}">
                <a16:creationId xmlns:a16="http://schemas.microsoft.com/office/drawing/2014/main" id="{0F57F011-5F28-431A-837D-D65044B05965}"/>
              </a:ext>
            </a:extLst>
          </p:cNvPr>
          <p:cNvSpPr txBox="1">
            <a:spLocks/>
          </p:cNvSpPr>
          <p:nvPr/>
        </p:nvSpPr>
        <p:spPr>
          <a:xfrm>
            <a:off x="632221" y="3740172"/>
            <a:ext cx="4371321" cy="78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buNone/>
            </a:pPr>
            <a:r>
              <a:rPr lang="en-US" b="1" dirty="0" err="1"/>
              <a:t>extrafont</a:t>
            </a:r>
            <a:r>
              <a:rPr lang="en-US" dirty="0"/>
              <a:t> for pretty fonts</a:t>
            </a:r>
          </a:p>
        </p:txBody>
      </p:sp>
      <p:sp>
        <p:nvSpPr>
          <p:cNvPr id="39" name="TextBox 38">
            <a:extLst>
              <a:ext uri="{FF2B5EF4-FFF2-40B4-BE49-F238E27FC236}">
                <a16:creationId xmlns:a16="http://schemas.microsoft.com/office/drawing/2014/main" id="{C328C076-4EDF-463C-BB1E-01D62440265A}"/>
              </a:ext>
            </a:extLst>
          </p:cNvPr>
          <p:cNvSpPr txBox="1"/>
          <p:nvPr/>
        </p:nvSpPr>
        <p:spPr>
          <a:xfrm>
            <a:off x="7991466" y="2643553"/>
            <a:ext cx="3981468" cy="830997"/>
          </a:xfrm>
          <a:prstGeom prst="rect">
            <a:avLst/>
          </a:prstGeom>
          <a:noFill/>
        </p:spPr>
        <p:txBody>
          <a:bodyPr wrap="square">
            <a:spAutoFit/>
          </a:bodyPr>
          <a:lstStyle/>
          <a:p>
            <a:r>
              <a:rPr lang="en-US" sz="2400" b="1" dirty="0"/>
              <a:t>scales</a:t>
            </a:r>
            <a:r>
              <a:rPr lang="en-US" sz="2400" dirty="0"/>
              <a:t> for dealing with ease of plotting axis scales </a:t>
            </a:r>
          </a:p>
        </p:txBody>
      </p:sp>
      <p:sp>
        <p:nvSpPr>
          <p:cNvPr id="40" name="Content Placeholder 2">
            <a:extLst>
              <a:ext uri="{FF2B5EF4-FFF2-40B4-BE49-F238E27FC236}">
                <a16:creationId xmlns:a16="http://schemas.microsoft.com/office/drawing/2014/main" id="{1EFE4A31-1483-4644-AC03-50FB3E2BA3A3}"/>
              </a:ext>
            </a:extLst>
          </p:cNvPr>
          <p:cNvSpPr txBox="1">
            <a:spLocks/>
          </p:cNvSpPr>
          <p:nvPr/>
        </p:nvSpPr>
        <p:spPr>
          <a:xfrm>
            <a:off x="7326773" y="3799662"/>
            <a:ext cx="4371321" cy="78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b="1" dirty="0"/>
              <a:t>here</a:t>
            </a:r>
            <a:r>
              <a:rPr lang="en-US" dirty="0"/>
              <a:t> for relative filenames (if you share / rename file directories), </a:t>
            </a:r>
          </a:p>
        </p:txBody>
      </p:sp>
      <p:pic>
        <p:nvPicPr>
          <p:cNvPr id="42" name="Picture 41">
            <a:extLst>
              <a:ext uri="{FF2B5EF4-FFF2-40B4-BE49-F238E27FC236}">
                <a16:creationId xmlns:a16="http://schemas.microsoft.com/office/drawing/2014/main" id="{C6FA81AC-335E-488D-9381-AFF02E36C4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7451" y="5463715"/>
            <a:ext cx="1177235" cy="1358725"/>
          </a:xfrm>
          <a:prstGeom prst="rect">
            <a:avLst/>
          </a:prstGeom>
        </p:spPr>
      </p:pic>
      <p:sp>
        <p:nvSpPr>
          <p:cNvPr id="43" name="Content Placeholder 2">
            <a:extLst>
              <a:ext uri="{FF2B5EF4-FFF2-40B4-BE49-F238E27FC236}">
                <a16:creationId xmlns:a16="http://schemas.microsoft.com/office/drawing/2014/main" id="{65F12C8B-1BB7-4583-B186-C54690AEA76D}"/>
              </a:ext>
            </a:extLst>
          </p:cNvPr>
          <p:cNvSpPr txBox="1">
            <a:spLocks/>
          </p:cNvSpPr>
          <p:nvPr/>
        </p:nvSpPr>
        <p:spPr>
          <a:xfrm>
            <a:off x="-267979" y="5771309"/>
            <a:ext cx="4048522" cy="285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buNone/>
            </a:pPr>
            <a:r>
              <a:rPr lang="en-US" b="1" dirty="0" err="1"/>
              <a:t>cowplot</a:t>
            </a:r>
            <a:r>
              <a:rPr lang="en-US" dirty="0"/>
              <a:t> or </a:t>
            </a:r>
            <a:r>
              <a:rPr lang="en-US" b="1" dirty="0"/>
              <a:t>patchwork</a:t>
            </a:r>
            <a:r>
              <a:rPr lang="en-US" dirty="0"/>
              <a:t> put multiple plots together </a:t>
            </a:r>
          </a:p>
          <a:p>
            <a:pPr marL="0" indent="0">
              <a:buNone/>
            </a:pPr>
            <a:endParaRPr lang="en-US" dirty="0"/>
          </a:p>
        </p:txBody>
      </p:sp>
      <p:grpSp>
        <p:nvGrpSpPr>
          <p:cNvPr id="5" name="Group 4">
            <a:extLst>
              <a:ext uri="{FF2B5EF4-FFF2-40B4-BE49-F238E27FC236}">
                <a16:creationId xmlns:a16="http://schemas.microsoft.com/office/drawing/2014/main" id="{61F0906A-C43B-4923-B7C6-168D5BCDA535}"/>
              </a:ext>
            </a:extLst>
          </p:cNvPr>
          <p:cNvGrpSpPr/>
          <p:nvPr/>
        </p:nvGrpSpPr>
        <p:grpSpPr>
          <a:xfrm>
            <a:off x="6178462" y="3522987"/>
            <a:ext cx="1128666" cy="1265827"/>
            <a:chOff x="6178462" y="3522987"/>
            <a:chExt cx="1128666" cy="1265827"/>
          </a:xfrm>
        </p:grpSpPr>
        <p:sp>
          <p:nvSpPr>
            <p:cNvPr id="27" name="Freeform: Shape 26">
              <a:extLst>
                <a:ext uri="{FF2B5EF4-FFF2-40B4-BE49-F238E27FC236}">
                  <a16:creationId xmlns:a16="http://schemas.microsoft.com/office/drawing/2014/main" id="{1C7E2BA9-D516-4ECC-B4F3-CBE62B071757}"/>
                </a:ext>
              </a:extLst>
            </p:cNvPr>
            <p:cNvSpPr/>
            <p:nvPr/>
          </p:nvSpPr>
          <p:spPr bwMode="auto">
            <a:xfrm>
              <a:off x="6178462" y="3522987"/>
              <a:ext cx="1128666" cy="1265827"/>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0">
                  <a:srgbClr val="8B4EFA"/>
                </a:gs>
                <a:gs pos="34000">
                  <a:srgbClr val="A758FB"/>
                </a:gs>
                <a:gs pos="82000">
                  <a:schemeClr val="bg1"/>
                </a:gs>
              </a:gsLst>
              <a:path path="circle">
                <a:fillToRect r="100000" b="100000"/>
              </a:path>
              <a:tileRect l="-100000" t="-100000"/>
            </a:gra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9" name="Picture 8">
              <a:extLst>
                <a:ext uri="{FF2B5EF4-FFF2-40B4-BE49-F238E27FC236}">
                  <a16:creationId xmlns:a16="http://schemas.microsoft.com/office/drawing/2014/main" id="{339D7DEE-C692-4ADD-AAAB-3CCA51061128}"/>
                </a:ext>
              </a:extLst>
            </p:cNvPr>
            <p:cNvPicPr>
              <a:picLocks noChangeAspect="1"/>
            </p:cNvPicPr>
            <p:nvPr/>
          </p:nvPicPr>
          <p:blipFill rotWithShape="1">
            <a:blip r:embed="rId10">
              <a:extLst>
                <a:ext uri="{28A0092B-C50C-407E-A947-70E740481C1C}">
                  <a14:useLocalDpi xmlns:a14="http://schemas.microsoft.com/office/drawing/2010/main" val="0"/>
                </a:ext>
              </a:extLst>
            </a:blip>
            <a:srcRect l="11011" t="6227" r="48321" b="76500"/>
            <a:stretch/>
          </p:blipFill>
          <p:spPr>
            <a:xfrm>
              <a:off x="6215256" y="3853903"/>
              <a:ext cx="1055078" cy="385761"/>
            </a:xfrm>
            <a:prstGeom prst="ellipse">
              <a:avLst/>
            </a:prstGeom>
          </p:spPr>
        </p:pic>
        <p:pic>
          <p:nvPicPr>
            <p:cNvPr id="38" name="Picture 37">
              <a:extLst>
                <a:ext uri="{FF2B5EF4-FFF2-40B4-BE49-F238E27FC236}">
                  <a16:creationId xmlns:a16="http://schemas.microsoft.com/office/drawing/2014/main" id="{11D0AF13-F561-4B1B-B8C4-7BB164B61AEF}"/>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4426" t="2491" r="6751" b="77207"/>
            <a:stretch/>
          </p:blipFill>
          <p:spPr>
            <a:xfrm>
              <a:off x="6329302" y="4171574"/>
              <a:ext cx="859035" cy="386674"/>
            </a:xfrm>
            <a:prstGeom prst="hexagon">
              <a:avLst/>
            </a:prstGeom>
          </p:spPr>
        </p:pic>
      </p:grpSp>
    </p:spTree>
    <p:extLst>
      <p:ext uri="{BB962C8B-B14F-4D97-AF65-F5344CB8AC3E}">
        <p14:creationId xmlns:p14="http://schemas.microsoft.com/office/powerpoint/2010/main" val="16979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p:bldP spid="37" grpId="0"/>
      <p:bldP spid="39" grpId="0"/>
      <p:bldP spid="40" grpId="0"/>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969-245A-4501-AC1A-39417381C507}"/>
              </a:ext>
            </a:extLst>
          </p:cNvPr>
          <p:cNvSpPr>
            <a:spLocks noGrp="1"/>
          </p:cNvSpPr>
          <p:nvPr>
            <p:ph type="title"/>
          </p:nvPr>
        </p:nvSpPr>
        <p:spPr/>
        <p:txBody>
          <a:bodyPr/>
          <a:lstStyle/>
          <a:p>
            <a:r>
              <a:rPr lang="en-US" dirty="0"/>
              <a:t>Common Analysis Workflow</a:t>
            </a:r>
          </a:p>
        </p:txBody>
      </p:sp>
      <p:pic>
        <p:nvPicPr>
          <p:cNvPr id="6" name="Content Placeholder 5" descr="Diagram&#10;&#10;Description automatically generated">
            <a:extLst>
              <a:ext uri="{FF2B5EF4-FFF2-40B4-BE49-F238E27FC236}">
                <a16:creationId xmlns:a16="http://schemas.microsoft.com/office/drawing/2014/main" id="{C8CB2578-1B85-4322-B7B5-AABA07C4E56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3367"/>
          <a:stretch/>
        </p:blipFill>
        <p:spPr>
          <a:xfrm>
            <a:off x="2072011" y="1709078"/>
            <a:ext cx="6167422" cy="4351338"/>
          </a:xfrm>
          <a:prstGeom prst="roundRect">
            <a:avLst/>
          </a:prstGeom>
        </p:spPr>
      </p:pic>
      <p:sp>
        <p:nvSpPr>
          <p:cNvPr id="4" name="Slide Number Placeholder 3">
            <a:extLst>
              <a:ext uri="{FF2B5EF4-FFF2-40B4-BE49-F238E27FC236}">
                <a16:creationId xmlns:a16="http://schemas.microsoft.com/office/drawing/2014/main" id="{8EB17D72-8884-4F65-B5C1-328A1CEA120D}"/>
              </a:ext>
            </a:extLst>
          </p:cNvPr>
          <p:cNvSpPr>
            <a:spLocks noGrp="1"/>
          </p:cNvSpPr>
          <p:nvPr>
            <p:ph type="sldNum" sz="quarter" idx="12"/>
          </p:nvPr>
        </p:nvSpPr>
        <p:spPr/>
        <p:txBody>
          <a:bodyPr/>
          <a:lstStyle/>
          <a:p>
            <a:fld id="{6D95AE55-B5F4-483D-AEFF-E8059F5502F5}" type="slidenum">
              <a:rPr lang="en-US" smtClean="0"/>
              <a:t>48</a:t>
            </a:fld>
            <a:endParaRPr lang="en-US"/>
          </a:p>
        </p:txBody>
      </p:sp>
      <p:pic>
        <p:nvPicPr>
          <p:cNvPr id="5" name="Picture 4" descr="A picture containing text, sign, vector graphics, businesscard&#10;&#10;Description automatically generated">
            <a:extLst>
              <a:ext uri="{FF2B5EF4-FFF2-40B4-BE49-F238E27FC236}">
                <a16:creationId xmlns:a16="http://schemas.microsoft.com/office/drawing/2014/main" id="{9551463C-0A6F-429B-B7A4-2880E3821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8696" y="2997792"/>
            <a:ext cx="1694712" cy="1962091"/>
          </a:xfrm>
          <a:prstGeom prst="rect">
            <a:avLst/>
          </a:prstGeom>
        </p:spPr>
      </p:pic>
      <p:sp>
        <p:nvSpPr>
          <p:cNvPr id="7" name="Arrow: Right 6">
            <a:extLst>
              <a:ext uri="{FF2B5EF4-FFF2-40B4-BE49-F238E27FC236}">
                <a16:creationId xmlns:a16="http://schemas.microsoft.com/office/drawing/2014/main" id="{99DFEE6A-98BA-44CE-9E35-A0C52415D653}"/>
              </a:ext>
            </a:extLst>
          </p:cNvPr>
          <p:cNvSpPr/>
          <p:nvPr/>
        </p:nvSpPr>
        <p:spPr>
          <a:xfrm rot="2893883">
            <a:off x="8019614" y="2623465"/>
            <a:ext cx="1291832" cy="156789"/>
          </a:xfrm>
          <a:prstGeom prst="rightArrow">
            <a:avLst>
              <a:gd name="adj1" fmla="val 50000"/>
              <a:gd name="adj2" fmla="val 807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E0184476-E504-40CB-B8AB-361C57D57F94}"/>
              </a:ext>
            </a:extLst>
          </p:cNvPr>
          <p:cNvSpPr/>
          <p:nvPr/>
        </p:nvSpPr>
        <p:spPr>
          <a:xfrm rot="18706117" flipV="1">
            <a:off x="8019615" y="5177421"/>
            <a:ext cx="1291832" cy="156789"/>
          </a:xfrm>
          <a:prstGeom prst="rightArrow">
            <a:avLst>
              <a:gd name="adj1" fmla="val 50000"/>
              <a:gd name="adj2" fmla="val 807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95D6E7D-0154-4206-B87A-CF2A6772C794}"/>
              </a:ext>
            </a:extLst>
          </p:cNvPr>
          <p:cNvSpPr txBox="1"/>
          <p:nvPr/>
        </p:nvSpPr>
        <p:spPr>
          <a:xfrm>
            <a:off x="9047888" y="2624946"/>
            <a:ext cx="1621894" cy="369332"/>
          </a:xfrm>
          <a:prstGeom prst="rect">
            <a:avLst/>
          </a:prstGeom>
          <a:noFill/>
        </p:spPr>
        <p:txBody>
          <a:bodyPr wrap="square" rtlCol="0">
            <a:spAutoFit/>
          </a:bodyPr>
          <a:lstStyle/>
          <a:p>
            <a:r>
              <a:rPr lang="en-US" dirty="0"/>
              <a:t>Communicate</a:t>
            </a:r>
          </a:p>
        </p:txBody>
      </p:sp>
    </p:spTree>
    <p:extLst>
      <p:ext uri="{BB962C8B-B14F-4D97-AF65-F5344CB8AC3E}">
        <p14:creationId xmlns:p14="http://schemas.microsoft.com/office/powerpoint/2010/main" val="156826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AC065-B95D-43FF-B49C-6419A82A81A7}"/>
              </a:ext>
            </a:extLst>
          </p:cNvPr>
          <p:cNvSpPr>
            <a:spLocks noGrp="1"/>
          </p:cNvSpPr>
          <p:nvPr>
            <p:ph type="title"/>
          </p:nvPr>
        </p:nvSpPr>
        <p:spPr>
          <a:xfrm>
            <a:off x="838200" y="2092916"/>
            <a:ext cx="10515600" cy="1325563"/>
          </a:xfrm>
        </p:spPr>
        <p:txBody>
          <a:bodyPr/>
          <a:lstStyle/>
          <a:p>
            <a:r>
              <a:rPr lang="en-US" dirty="0"/>
              <a:t>But Wait! There’s More!</a:t>
            </a:r>
          </a:p>
        </p:txBody>
      </p:sp>
      <p:sp>
        <p:nvSpPr>
          <p:cNvPr id="2" name="Slide Number Placeholder 1">
            <a:extLst>
              <a:ext uri="{FF2B5EF4-FFF2-40B4-BE49-F238E27FC236}">
                <a16:creationId xmlns:a16="http://schemas.microsoft.com/office/drawing/2014/main" id="{F955946B-48F8-4F92-9450-1605033249B4}"/>
              </a:ext>
            </a:extLst>
          </p:cNvPr>
          <p:cNvSpPr>
            <a:spLocks noGrp="1"/>
          </p:cNvSpPr>
          <p:nvPr>
            <p:ph type="sldNum" sz="quarter" idx="12"/>
          </p:nvPr>
        </p:nvSpPr>
        <p:spPr/>
        <p:txBody>
          <a:bodyPr/>
          <a:lstStyle/>
          <a:p>
            <a:fld id="{6D95AE55-B5F4-483D-AEFF-E8059F5502F5}" type="slidenum">
              <a:rPr lang="en-US" smtClean="0"/>
              <a:t>49</a:t>
            </a:fld>
            <a:endParaRPr lang="en-US"/>
          </a:p>
        </p:txBody>
      </p:sp>
    </p:spTree>
    <p:extLst>
      <p:ext uri="{BB962C8B-B14F-4D97-AF65-F5344CB8AC3E}">
        <p14:creationId xmlns:p14="http://schemas.microsoft.com/office/powerpoint/2010/main" val="3512222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1FB-D159-4FD1-8F86-72EFE5A1C7E7}"/>
              </a:ext>
            </a:extLst>
          </p:cNvPr>
          <p:cNvSpPr>
            <a:spLocks noGrp="1"/>
          </p:cNvSpPr>
          <p:nvPr>
            <p:ph type="title"/>
          </p:nvPr>
        </p:nvSpPr>
        <p:spPr/>
        <p:txBody>
          <a:bodyPr/>
          <a:lstStyle/>
          <a:p>
            <a:r>
              <a:rPr lang="en-US" dirty="0"/>
              <a:t>Friday</a:t>
            </a:r>
          </a:p>
        </p:txBody>
      </p:sp>
      <p:sp>
        <p:nvSpPr>
          <p:cNvPr id="4" name="Slide Number Placeholder 3">
            <a:extLst>
              <a:ext uri="{FF2B5EF4-FFF2-40B4-BE49-F238E27FC236}">
                <a16:creationId xmlns:a16="http://schemas.microsoft.com/office/drawing/2014/main" id="{C0870503-D512-448F-8F00-BB844688BDC8}"/>
              </a:ext>
            </a:extLst>
          </p:cNvPr>
          <p:cNvSpPr>
            <a:spLocks noGrp="1"/>
          </p:cNvSpPr>
          <p:nvPr>
            <p:ph type="sldNum" sz="quarter" idx="12"/>
          </p:nvPr>
        </p:nvSpPr>
        <p:spPr/>
        <p:txBody>
          <a:bodyPr/>
          <a:lstStyle/>
          <a:p>
            <a:fld id="{6D95AE55-B5F4-483D-AEFF-E8059F5502F5}" type="slidenum">
              <a:rPr lang="en-US" smtClean="0"/>
              <a:t>5</a:t>
            </a:fld>
            <a:endParaRPr lang="en-US"/>
          </a:p>
        </p:txBody>
      </p:sp>
      <p:sp>
        <p:nvSpPr>
          <p:cNvPr id="5" name="Content Placeholder 2">
            <a:extLst>
              <a:ext uri="{FF2B5EF4-FFF2-40B4-BE49-F238E27FC236}">
                <a16:creationId xmlns:a16="http://schemas.microsoft.com/office/drawing/2014/main" id="{74186E8D-D29C-40D4-9691-CBCE1B892EC9}"/>
              </a:ext>
            </a:extLst>
          </p:cNvPr>
          <p:cNvSpPr>
            <a:spLocks noGrp="1"/>
          </p:cNvSpPr>
          <p:nvPr>
            <p:ph idx="1"/>
          </p:nvPr>
        </p:nvSpPr>
        <p:spPr>
          <a:xfrm>
            <a:off x="838200" y="1825625"/>
            <a:ext cx="5509437" cy="4351338"/>
          </a:xfrm>
        </p:spPr>
        <p:txBody>
          <a:bodyPr/>
          <a:lstStyle/>
          <a:p>
            <a:pPr marL="0" indent="0">
              <a:buNone/>
            </a:pPr>
            <a:r>
              <a:rPr lang="en-US" i="1" dirty="0"/>
              <a:t>09:00–10:30</a:t>
            </a:r>
            <a:r>
              <a:rPr lang="en-US" dirty="0"/>
              <a:t>   5 – Charts</a:t>
            </a:r>
          </a:p>
          <a:p>
            <a:pPr marL="0" indent="0">
              <a:buNone/>
            </a:pPr>
            <a:r>
              <a:rPr lang="en-US" i="1" dirty="0"/>
              <a:t>10:30–11:30</a:t>
            </a:r>
            <a:r>
              <a:rPr lang="en-US" dirty="0"/>
              <a:t>   6 – </a:t>
            </a:r>
            <a:r>
              <a:rPr lang="en-US" sz="2800" dirty="0"/>
              <a:t>Basics Analysis</a:t>
            </a:r>
            <a:endParaRPr lang="en-US" dirty="0"/>
          </a:p>
          <a:p>
            <a:pPr marL="0" indent="0">
              <a:buNone/>
            </a:pPr>
            <a:r>
              <a:rPr lang="en-US" i="1" dirty="0"/>
              <a:t>11:30–12:00</a:t>
            </a:r>
            <a:r>
              <a:rPr lang="en-US" dirty="0"/>
              <a:t>   7 – </a:t>
            </a:r>
            <a:r>
              <a:rPr lang="en-US" dirty="0" err="1"/>
              <a:t>Tidyverse</a:t>
            </a:r>
            <a:endParaRPr lang="en-US" dirty="0"/>
          </a:p>
          <a:p>
            <a:pPr marL="0" indent="0">
              <a:buNone/>
            </a:pPr>
            <a:r>
              <a:rPr lang="en-US" i="1" dirty="0"/>
              <a:t>12:00–13:00</a:t>
            </a:r>
            <a:r>
              <a:rPr lang="en-US" dirty="0"/>
              <a:t>   Lunch</a:t>
            </a:r>
          </a:p>
          <a:p>
            <a:pPr marL="0" indent="0">
              <a:buNone/>
            </a:pPr>
            <a:r>
              <a:rPr lang="en-US" i="1" dirty="0"/>
              <a:t>13:00–14:00</a:t>
            </a:r>
            <a:r>
              <a:rPr lang="en-US" dirty="0"/>
              <a:t>   Project</a:t>
            </a:r>
          </a:p>
          <a:p>
            <a:pPr marL="0" indent="0">
              <a:buNone/>
            </a:pPr>
            <a:r>
              <a:rPr lang="en-US" i="1" dirty="0"/>
              <a:t>14:00–14:30</a:t>
            </a:r>
            <a:r>
              <a:rPr lang="en-US" dirty="0"/>
              <a:t>   Concluding Thoughts</a:t>
            </a:r>
          </a:p>
        </p:txBody>
      </p:sp>
      <p:sp>
        <p:nvSpPr>
          <p:cNvPr id="6" name="Content Placeholder 2">
            <a:extLst>
              <a:ext uri="{FF2B5EF4-FFF2-40B4-BE49-F238E27FC236}">
                <a16:creationId xmlns:a16="http://schemas.microsoft.com/office/drawing/2014/main" id="{37E735ED-C601-4F18-9F8E-6A85158565DE}"/>
              </a:ext>
            </a:extLst>
          </p:cNvPr>
          <p:cNvSpPr txBox="1">
            <a:spLocks/>
          </p:cNvSpPr>
          <p:nvPr/>
        </p:nvSpPr>
        <p:spPr>
          <a:xfrm>
            <a:off x="6773196" y="1413144"/>
            <a:ext cx="4917558" cy="4115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Project!</a:t>
            </a:r>
          </a:p>
          <a:p>
            <a:pPr marL="0" indent="0">
              <a:buFont typeface="Arial" panose="020B0604020202020204" pitchFamily="34" charset="0"/>
              <a:buNone/>
            </a:pPr>
            <a:r>
              <a:rPr lang="en-US" dirty="0"/>
              <a:t>Throughout today, think of the project that you’ll work on Friday, especially whether any of issues we’ll discuss pertain to your dataset. </a:t>
            </a:r>
          </a:p>
          <a:p>
            <a:pPr marL="0" indent="0">
              <a:buFont typeface="Arial" panose="020B0604020202020204" pitchFamily="34" charset="0"/>
              <a:buNone/>
            </a:pPr>
            <a:endParaRPr lang="en-US" dirty="0"/>
          </a:p>
        </p:txBody>
      </p:sp>
      <p:sp>
        <p:nvSpPr>
          <p:cNvPr id="7" name="Content Placeholder 2">
            <a:extLst>
              <a:ext uri="{FF2B5EF4-FFF2-40B4-BE49-F238E27FC236}">
                <a16:creationId xmlns:a16="http://schemas.microsoft.com/office/drawing/2014/main" id="{BCAE72D0-4B4B-45F1-8EC5-498A7F3ADCD9}"/>
              </a:ext>
            </a:extLst>
          </p:cNvPr>
          <p:cNvSpPr txBox="1">
            <a:spLocks/>
          </p:cNvSpPr>
          <p:nvPr/>
        </p:nvSpPr>
        <p:spPr>
          <a:xfrm>
            <a:off x="3721" y="5824444"/>
            <a:ext cx="12192001" cy="714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a:t>Today will unfortunately be a little dry but Friday will be very </a:t>
            </a:r>
            <a:r>
              <a:rPr lang="en-US" sz="2400" i="1" dirty="0" err="1"/>
              <a:t>charty</a:t>
            </a:r>
            <a:r>
              <a:rPr lang="en-US" sz="2400" i="1" dirty="0"/>
              <a:t>!</a:t>
            </a:r>
          </a:p>
        </p:txBody>
      </p:sp>
    </p:spTree>
    <p:extLst>
      <p:ext uri="{BB962C8B-B14F-4D97-AF65-F5344CB8AC3E}">
        <p14:creationId xmlns:p14="http://schemas.microsoft.com/office/powerpoint/2010/main" val="1172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51126-A266-41EC-95BB-BDE3FDB21AAF}"/>
              </a:ext>
            </a:extLst>
          </p:cNvPr>
          <p:cNvSpPr>
            <a:spLocks noGrp="1"/>
          </p:cNvSpPr>
          <p:nvPr>
            <p:ph type="title"/>
          </p:nvPr>
        </p:nvSpPr>
        <p:spPr/>
        <p:txBody>
          <a:bodyPr/>
          <a:lstStyle/>
          <a:p>
            <a:r>
              <a:rPr lang="en-US" dirty="0"/>
              <a:t>Data Do’s &amp; Data Don’ts </a:t>
            </a:r>
          </a:p>
        </p:txBody>
      </p:sp>
      <p:sp>
        <p:nvSpPr>
          <p:cNvPr id="4" name="Content Placeholder 3">
            <a:extLst>
              <a:ext uri="{FF2B5EF4-FFF2-40B4-BE49-F238E27FC236}">
                <a16:creationId xmlns:a16="http://schemas.microsoft.com/office/drawing/2014/main" id="{622526AC-7E7A-498F-9751-BA674743F594}"/>
              </a:ext>
            </a:extLst>
          </p:cNvPr>
          <p:cNvSpPr>
            <a:spLocks noGrp="1"/>
          </p:cNvSpPr>
          <p:nvPr>
            <p:ph idx="1"/>
          </p:nvPr>
        </p:nvSpPr>
        <p:spPr>
          <a:xfrm>
            <a:off x="446567" y="1616149"/>
            <a:ext cx="11355573" cy="5056382"/>
          </a:xfrm>
        </p:spPr>
        <p:txBody>
          <a:bodyPr>
            <a:normAutofit lnSpcReduction="10000"/>
          </a:bodyPr>
          <a:lstStyle/>
          <a:p>
            <a:r>
              <a:rPr lang="en-US" dirty="0"/>
              <a:t>Don’t use summarized data (if possible)</a:t>
            </a:r>
          </a:p>
          <a:p>
            <a:pPr>
              <a:spcBef>
                <a:spcPts val="3600"/>
              </a:spcBef>
            </a:pPr>
            <a:r>
              <a:rPr lang="en-US" dirty="0"/>
              <a:t>To the extent possible, do cleanup in R so that if you re-download from </a:t>
            </a:r>
            <a:r>
              <a:rPr lang="en-US" dirty="0" err="1"/>
              <a:t>OceanAK</a:t>
            </a:r>
            <a:r>
              <a:rPr lang="en-US" dirty="0"/>
              <a:t> you don’t have to spend time changing things</a:t>
            </a:r>
          </a:p>
          <a:p>
            <a:pPr lvl="1"/>
            <a:r>
              <a:rPr lang="en-US" dirty="0"/>
              <a:t>Starting out, you can “cheat” and clean up in Excel first</a:t>
            </a:r>
          </a:p>
          <a:p>
            <a:pPr lvl="1"/>
            <a:r>
              <a:rPr lang="en-US" dirty="0"/>
              <a:t>It is </a:t>
            </a:r>
            <a:r>
              <a:rPr lang="en-US" i="1" dirty="0"/>
              <a:t>highly </a:t>
            </a:r>
            <a:r>
              <a:rPr lang="en-US" dirty="0"/>
              <a:t>recommended to bite the bullet and do all of this in R!</a:t>
            </a:r>
          </a:p>
          <a:p>
            <a:pPr>
              <a:spcBef>
                <a:spcPts val="3600"/>
              </a:spcBef>
            </a:pPr>
            <a:r>
              <a:rPr lang="en-US" dirty="0"/>
              <a:t>Don’t use “tabled” data, e.g., Year by Stream</a:t>
            </a:r>
          </a:p>
          <a:p>
            <a:pPr lvl="1"/>
            <a:r>
              <a:rPr lang="en-US" dirty="0"/>
              <a:t>Use “long” format with many rows where each row is a year and a stream</a:t>
            </a:r>
          </a:p>
          <a:p>
            <a:pPr>
              <a:spcBef>
                <a:spcPts val="3600"/>
              </a:spcBef>
            </a:pPr>
            <a:r>
              <a:rPr lang="en-US" dirty="0"/>
              <a:t>Use “tidy” data where:</a:t>
            </a:r>
          </a:p>
          <a:p>
            <a:pPr marL="457200" lvl="1" indent="0">
              <a:buNone/>
            </a:pPr>
            <a:r>
              <a:rPr lang="en-US" dirty="0"/>
              <a:t>- Every column is variable.   - Every row is an observation.    - Every cell is a single value.</a:t>
            </a:r>
            <a:endParaRPr lang="en-US" dirty="0">
              <a:hlinkClick r:id="rId3"/>
            </a:endParaRPr>
          </a:p>
          <a:p>
            <a:pPr lvl="1"/>
            <a:r>
              <a:rPr lang="en-US" dirty="0">
                <a:hlinkClick r:id="rId3"/>
              </a:rPr>
              <a:t>More info here</a:t>
            </a:r>
            <a:endParaRPr lang="en-US" dirty="0"/>
          </a:p>
          <a:p>
            <a:endParaRPr lang="en-US" dirty="0"/>
          </a:p>
        </p:txBody>
      </p:sp>
      <p:sp>
        <p:nvSpPr>
          <p:cNvPr id="5" name="Slide Number Placeholder 4">
            <a:extLst>
              <a:ext uri="{FF2B5EF4-FFF2-40B4-BE49-F238E27FC236}">
                <a16:creationId xmlns:a16="http://schemas.microsoft.com/office/drawing/2014/main" id="{E96AE24A-84E8-40ED-95ED-2E44A87F9D8D}"/>
              </a:ext>
            </a:extLst>
          </p:cNvPr>
          <p:cNvSpPr>
            <a:spLocks noGrp="1"/>
          </p:cNvSpPr>
          <p:nvPr>
            <p:ph type="sldNum" sz="quarter" idx="12"/>
          </p:nvPr>
        </p:nvSpPr>
        <p:spPr/>
        <p:txBody>
          <a:bodyPr/>
          <a:lstStyle/>
          <a:p>
            <a:fld id="{6D95AE55-B5F4-483D-AEFF-E8059F5502F5}" type="slidenum">
              <a:rPr lang="en-US" smtClean="0"/>
              <a:t>50</a:t>
            </a:fld>
            <a:endParaRPr lang="en-US"/>
          </a:p>
        </p:txBody>
      </p:sp>
    </p:spTree>
    <p:extLst>
      <p:ext uri="{BB962C8B-B14F-4D97-AF65-F5344CB8AC3E}">
        <p14:creationId xmlns:p14="http://schemas.microsoft.com/office/powerpoint/2010/main" val="358143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Tidy vs non-tidy data</a:t>
            </a:r>
          </a:p>
        </p:txBody>
      </p:sp>
      <p:sp>
        <p:nvSpPr>
          <p:cNvPr id="4" name="Slide Number Placeholder 3">
            <a:extLst>
              <a:ext uri="{FF2B5EF4-FFF2-40B4-BE49-F238E27FC236}">
                <a16:creationId xmlns:a16="http://schemas.microsoft.com/office/drawing/2014/main" id="{30BB3C7C-3161-44C6-868B-6EE71E908460}"/>
              </a:ext>
            </a:extLst>
          </p:cNvPr>
          <p:cNvSpPr>
            <a:spLocks noGrp="1"/>
          </p:cNvSpPr>
          <p:nvPr>
            <p:ph type="sldNum" sz="quarter" idx="12"/>
          </p:nvPr>
        </p:nvSpPr>
        <p:spPr/>
        <p:txBody>
          <a:bodyPr/>
          <a:lstStyle/>
          <a:p>
            <a:fld id="{6D95AE55-B5F4-483D-AEFF-E8059F5502F5}" type="slidenum">
              <a:rPr lang="en-US" smtClean="0"/>
              <a:t>51</a:t>
            </a:fld>
            <a:endParaRPr lang="en-US"/>
          </a:p>
        </p:txBody>
      </p:sp>
      <p:sp>
        <p:nvSpPr>
          <p:cNvPr id="10" name="TextBox 9">
            <a:extLst>
              <a:ext uri="{FF2B5EF4-FFF2-40B4-BE49-F238E27FC236}">
                <a16:creationId xmlns:a16="http://schemas.microsoft.com/office/drawing/2014/main" id="{845541AE-E859-4659-82EA-223A6121AFCB}"/>
              </a:ext>
            </a:extLst>
          </p:cNvPr>
          <p:cNvSpPr txBox="1"/>
          <p:nvPr/>
        </p:nvSpPr>
        <p:spPr>
          <a:xfrm>
            <a:off x="2733774" y="1292724"/>
            <a:ext cx="6900420" cy="584775"/>
          </a:xfrm>
          <a:prstGeom prst="rect">
            <a:avLst/>
          </a:prstGeom>
          <a:noFill/>
        </p:spPr>
        <p:txBody>
          <a:bodyPr wrap="square" rtlCol="0">
            <a:spAutoFit/>
          </a:bodyPr>
          <a:lstStyle/>
          <a:p>
            <a:pPr algn="ctr"/>
            <a:r>
              <a:rPr lang="en-US" sz="3200" dirty="0"/>
              <a:t>Which of these datasets are tidy data?</a:t>
            </a:r>
          </a:p>
        </p:txBody>
      </p:sp>
      <p:sp>
        <p:nvSpPr>
          <p:cNvPr id="12" name="TextBox 11">
            <a:extLst>
              <a:ext uri="{FF2B5EF4-FFF2-40B4-BE49-F238E27FC236}">
                <a16:creationId xmlns:a16="http://schemas.microsoft.com/office/drawing/2014/main" id="{8194359D-2472-4EDD-8ECE-F3F3A48D8D4B}"/>
              </a:ext>
            </a:extLst>
          </p:cNvPr>
          <p:cNvSpPr txBox="1"/>
          <p:nvPr/>
        </p:nvSpPr>
        <p:spPr>
          <a:xfrm>
            <a:off x="1794164" y="5625207"/>
            <a:ext cx="4593303" cy="1077218"/>
          </a:xfrm>
          <a:prstGeom prst="rect">
            <a:avLst/>
          </a:prstGeom>
          <a:noFill/>
        </p:spPr>
        <p:txBody>
          <a:bodyPr wrap="square" rtlCol="0">
            <a:spAutoFit/>
          </a:bodyPr>
          <a:lstStyle/>
          <a:p>
            <a:pPr algn="ctr"/>
            <a:r>
              <a:rPr lang="en-US" sz="3200" dirty="0"/>
              <a:t>This one!</a:t>
            </a:r>
          </a:p>
          <a:p>
            <a:pPr algn="ctr"/>
            <a:r>
              <a:rPr lang="en-US" sz="3200" dirty="0"/>
              <a:t>Any guesses why?</a:t>
            </a:r>
          </a:p>
        </p:txBody>
      </p:sp>
      <p:graphicFrame>
        <p:nvGraphicFramePr>
          <p:cNvPr id="3" name="Table 4">
            <a:extLst>
              <a:ext uri="{FF2B5EF4-FFF2-40B4-BE49-F238E27FC236}">
                <a16:creationId xmlns:a16="http://schemas.microsoft.com/office/drawing/2014/main" id="{7114020E-8AB5-4878-8ACD-F37DCC6D37B1}"/>
              </a:ext>
            </a:extLst>
          </p:cNvPr>
          <p:cNvGraphicFramePr>
            <a:graphicFrameLocks noGrp="1"/>
          </p:cNvGraphicFramePr>
          <p:nvPr>
            <p:extLst>
              <p:ext uri="{D42A27DB-BD31-4B8C-83A1-F6EECF244321}">
                <p14:modId xmlns:p14="http://schemas.microsoft.com/office/powerpoint/2010/main" val="2359186023"/>
              </p:ext>
            </p:extLst>
          </p:nvPr>
        </p:nvGraphicFramePr>
        <p:xfrm>
          <a:off x="267637" y="2484120"/>
          <a:ext cx="4207156" cy="1889760"/>
        </p:xfrm>
        <a:graphic>
          <a:graphicData uri="http://schemas.openxmlformats.org/drawingml/2006/table">
            <a:tbl>
              <a:tblPr firstRow="1" bandRow="1">
                <a:tableStyleId>{9D7B26C5-4107-4FEC-AEDC-1716B250A1EF}</a:tableStyleId>
              </a:tblPr>
              <a:tblGrid>
                <a:gridCol w="840688">
                  <a:extLst>
                    <a:ext uri="{9D8B030D-6E8A-4147-A177-3AD203B41FA5}">
                      <a16:colId xmlns:a16="http://schemas.microsoft.com/office/drawing/2014/main" val="640234232"/>
                    </a:ext>
                  </a:extLst>
                </a:gridCol>
                <a:gridCol w="895279">
                  <a:extLst>
                    <a:ext uri="{9D8B030D-6E8A-4147-A177-3AD203B41FA5}">
                      <a16:colId xmlns:a16="http://schemas.microsoft.com/office/drawing/2014/main" val="519276145"/>
                    </a:ext>
                  </a:extLst>
                </a:gridCol>
                <a:gridCol w="1069967">
                  <a:extLst>
                    <a:ext uri="{9D8B030D-6E8A-4147-A177-3AD203B41FA5}">
                      <a16:colId xmlns:a16="http://schemas.microsoft.com/office/drawing/2014/main" val="1879728500"/>
                    </a:ext>
                  </a:extLst>
                </a:gridCol>
                <a:gridCol w="1401222">
                  <a:extLst>
                    <a:ext uri="{9D8B030D-6E8A-4147-A177-3AD203B41FA5}">
                      <a16:colId xmlns:a16="http://schemas.microsoft.com/office/drawing/2014/main" val="20376579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tabLst>
                          <a:tab pos="800100" algn="l"/>
                        </a:tabLst>
                      </a:pPr>
                      <a:r>
                        <a:rPr lang="en-US" sz="2000" dirty="0"/>
                        <a:t>Berners River</a:t>
                      </a:r>
                      <a:endParaRPr lang="en-US" sz="2000" dirty="0">
                        <a:latin typeface="+mn-lt"/>
                      </a:endParaRPr>
                    </a:p>
                  </a:txBody>
                  <a:tcPr/>
                </a:tc>
                <a:tc>
                  <a:txBody>
                    <a:bodyPr/>
                    <a:lstStyle/>
                    <a:p>
                      <a:pPr algn="ctr"/>
                      <a:r>
                        <a:rPr lang="en-US" sz="2000" dirty="0"/>
                        <a:t>Hugh Smith Lake</a:t>
                      </a:r>
                      <a:endParaRPr lang="en-US" sz="2000" dirty="0">
                        <a:latin typeface="+mn-lt"/>
                      </a:endParaRP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a:solidFill>
                            <a:srgbClr val="000000"/>
                          </a:solidFill>
                          <a:effectLst/>
                        </a:rPr>
                        <a:t>146</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a:solidFill>
                            <a:srgbClr val="000000"/>
                          </a:solidFill>
                          <a:effectLst/>
                        </a:rPr>
                        <a:t>3550</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345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173</a:t>
                      </a:r>
                      <a:endParaRPr lang="en-US" sz="2000" dirty="0">
                        <a:latin typeface="+mn-lt"/>
                      </a:endParaRPr>
                    </a:p>
                  </a:txBody>
                  <a:tcPr/>
                </a:tc>
                <a:tc>
                  <a:txBody>
                    <a:bodyPr/>
                    <a:lstStyle/>
                    <a:p>
                      <a:pPr algn="ctr"/>
                      <a:r>
                        <a:rPr lang="en-US" sz="2000" dirty="0"/>
                        <a:t>3296</a:t>
                      </a:r>
                      <a:endParaRPr lang="en-US" sz="2000" dirty="0">
                        <a:latin typeface="+mn-lt"/>
                      </a:endParaRP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2258635586"/>
                  </a:ext>
                </a:extLst>
              </a:tr>
            </a:tbl>
          </a:graphicData>
        </a:graphic>
      </p:graphicFrame>
      <p:graphicFrame>
        <p:nvGraphicFramePr>
          <p:cNvPr id="11" name="Table 4">
            <a:extLst>
              <a:ext uri="{FF2B5EF4-FFF2-40B4-BE49-F238E27FC236}">
                <a16:creationId xmlns:a16="http://schemas.microsoft.com/office/drawing/2014/main" id="{C0655233-AA30-4E91-A597-5F4A89E2F6BD}"/>
              </a:ext>
            </a:extLst>
          </p:cNvPr>
          <p:cNvGraphicFramePr>
            <a:graphicFrameLocks noGrp="1"/>
          </p:cNvGraphicFramePr>
          <p:nvPr>
            <p:extLst>
              <p:ext uri="{D42A27DB-BD31-4B8C-83A1-F6EECF244321}">
                <p14:modId xmlns:p14="http://schemas.microsoft.com/office/powerpoint/2010/main" val="4101095527"/>
              </p:ext>
            </p:extLst>
          </p:nvPr>
        </p:nvGraphicFramePr>
        <p:xfrm>
          <a:off x="6760498" y="2135724"/>
          <a:ext cx="3637338" cy="3962400"/>
        </p:xfrm>
        <a:graphic>
          <a:graphicData uri="http://schemas.openxmlformats.org/drawingml/2006/table">
            <a:tbl>
              <a:tblPr firstRow="1" bandRow="1">
                <a:tableStyleId>{9D7B26C5-4107-4FEC-AEDC-1716B250A1EF}</a:tableStyleId>
              </a:tblPr>
              <a:tblGrid>
                <a:gridCol w="840688">
                  <a:extLst>
                    <a:ext uri="{9D8B030D-6E8A-4147-A177-3AD203B41FA5}">
                      <a16:colId xmlns:a16="http://schemas.microsoft.com/office/drawing/2014/main" val="640234232"/>
                    </a:ext>
                  </a:extLst>
                </a:gridCol>
                <a:gridCol w="1776428">
                  <a:extLst>
                    <a:ext uri="{9D8B030D-6E8A-4147-A177-3AD203B41FA5}">
                      <a16:colId xmlns:a16="http://schemas.microsoft.com/office/drawing/2014/main" val="519276145"/>
                    </a:ext>
                  </a:extLst>
                </a:gridCol>
                <a:gridCol w="1020222">
                  <a:extLst>
                    <a:ext uri="{9D8B030D-6E8A-4147-A177-3AD203B41FA5}">
                      <a16:colId xmlns:a16="http://schemas.microsoft.com/office/drawing/2014/main" val="20376579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River</a:t>
                      </a:r>
                      <a:endParaRPr lang="en-US" sz="2000" dirty="0">
                        <a:latin typeface="+mn-lt"/>
                      </a:endParaRPr>
                    </a:p>
                  </a:txBody>
                  <a:tcPr/>
                </a:tc>
                <a:tc>
                  <a:txBody>
                    <a:bodyPr/>
                    <a:lstStyle/>
                    <a:p>
                      <a:pPr algn="ctr"/>
                      <a:r>
                        <a:rPr lang="en-US" sz="2000" dirty="0"/>
                        <a:t>Count</a:t>
                      </a:r>
                      <a:endParaRPr lang="en-US" sz="2000" dirty="0">
                        <a:latin typeface="+mn-lt"/>
                      </a:endParaRP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2258635586"/>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3550</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4061931577"/>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95957223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a:r>
                        <a:rPr lang="en-US" sz="2000" dirty="0"/>
                        <a:t>3296</a:t>
                      </a:r>
                      <a:endParaRPr lang="en-US" sz="2000" dirty="0">
                        <a:latin typeface="+mn-lt"/>
                      </a:endParaRPr>
                    </a:p>
                  </a:txBody>
                  <a:tcPr/>
                </a:tc>
                <a:extLst>
                  <a:ext uri="{0D108BD9-81ED-4DB2-BD59-A6C34878D82A}">
                    <a16:rowId xmlns:a16="http://schemas.microsoft.com/office/drawing/2014/main" val="1714161499"/>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881580272"/>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5217027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1645221756"/>
                  </a:ext>
                </a:extLst>
              </a:tr>
            </a:tbl>
          </a:graphicData>
        </a:graphic>
      </p:graphicFrame>
      <p:cxnSp>
        <p:nvCxnSpPr>
          <p:cNvPr id="13" name="Straight Arrow Connector 12">
            <a:extLst>
              <a:ext uri="{FF2B5EF4-FFF2-40B4-BE49-F238E27FC236}">
                <a16:creationId xmlns:a16="http://schemas.microsoft.com/office/drawing/2014/main" id="{07A9E5E0-71CB-4BB1-9252-B864E6ABD0D3}"/>
              </a:ext>
            </a:extLst>
          </p:cNvPr>
          <p:cNvCxnSpPr>
            <a:cxnSpLocks/>
          </p:cNvCxnSpPr>
          <p:nvPr/>
        </p:nvCxnSpPr>
        <p:spPr>
          <a:xfrm flipV="1">
            <a:off x="5431503" y="5565276"/>
            <a:ext cx="1045039" cy="4852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3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Tidy vs non-tidy data</a:t>
            </a:r>
          </a:p>
        </p:txBody>
      </p:sp>
      <p:sp>
        <p:nvSpPr>
          <p:cNvPr id="4" name="Slide Number Placeholder 3">
            <a:extLst>
              <a:ext uri="{FF2B5EF4-FFF2-40B4-BE49-F238E27FC236}">
                <a16:creationId xmlns:a16="http://schemas.microsoft.com/office/drawing/2014/main" id="{30BB3C7C-3161-44C6-868B-6EE71E908460}"/>
              </a:ext>
            </a:extLst>
          </p:cNvPr>
          <p:cNvSpPr>
            <a:spLocks noGrp="1"/>
          </p:cNvSpPr>
          <p:nvPr>
            <p:ph type="sldNum" sz="quarter" idx="12"/>
          </p:nvPr>
        </p:nvSpPr>
        <p:spPr/>
        <p:txBody>
          <a:bodyPr/>
          <a:lstStyle/>
          <a:p>
            <a:fld id="{6D95AE55-B5F4-483D-AEFF-E8059F5502F5}" type="slidenum">
              <a:rPr lang="en-US" smtClean="0"/>
              <a:t>52</a:t>
            </a:fld>
            <a:endParaRPr lang="en-US"/>
          </a:p>
        </p:txBody>
      </p:sp>
      <p:graphicFrame>
        <p:nvGraphicFramePr>
          <p:cNvPr id="3" name="Table 4">
            <a:extLst>
              <a:ext uri="{FF2B5EF4-FFF2-40B4-BE49-F238E27FC236}">
                <a16:creationId xmlns:a16="http://schemas.microsoft.com/office/drawing/2014/main" id="{7114020E-8AB5-4878-8ACD-F37DCC6D37B1}"/>
              </a:ext>
            </a:extLst>
          </p:cNvPr>
          <p:cNvGraphicFramePr>
            <a:graphicFrameLocks noGrp="1"/>
          </p:cNvGraphicFramePr>
          <p:nvPr>
            <p:extLst>
              <p:ext uri="{D42A27DB-BD31-4B8C-83A1-F6EECF244321}">
                <p14:modId xmlns:p14="http://schemas.microsoft.com/office/powerpoint/2010/main" val="748977133"/>
              </p:ext>
            </p:extLst>
          </p:nvPr>
        </p:nvGraphicFramePr>
        <p:xfrm>
          <a:off x="267635" y="2484120"/>
          <a:ext cx="5937222" cy="1889760"/>
        </p:xfrm>
        <a:graphic>
          <a:graphicData uri="http://schemas.openxmlformats.org/drawingml/2006/table">
            <a:tbl>
              <a:tblPr firstRow="1" bandRow="1">
                <a:tableStyleId>{9D7B26C5-4107-4FEC-AEDC-1716B250A1EF}</a:tableStyleId>
              </a:tblPr>
              <a:tblGrid>
                <a:gridCol w="814090">
                  <a:extLst>
                    <a:ext uri="{9D8B030D-6E8A-4147-A177-3AD203B41FA5}">
                      <a16:colId xmlns:a16="http://schemas.microsoft.com/office/drawing/2014/main" val="640234232"/>
                    </a:ext>
                  </a:extLst>
                </a:gridCol>
                <a:gridCol w="879730">
                  <a:extLst>
                    <a:ext uri="{9D8B030D-6E8A-4147-A177-3AD203B41FA5}">
                      <a16:colId xmlns:a16="http://schemas.microsoft.com/office/drawing/2014/main" val="519276145"/>
                    </a:ext>
                  </a:extLst>
                </a:gridCol>
                <a:gridCol w="1075659">
                  <a:extLst>
                    <a:ext uri="{9D8B030D-6E8A-4147-A177-3AD203B41FA5}">
                      <a16:colId xmlns:a16="http://schemas.microsoft.com/office/drawing/2014/main" val="1879728500"/>
                    </a:ext>
                  </a:extLst>
                </a:gridCol>
                <a:gridCol w="1502229">
                  <a:extLst>
                    <a:ext uri="{9D8B030D-6E8A-4147-A177-3AD203B41FA5}">
                      <a16:colId xmlns:a16="http://schemas.microsoft.com/office/drawing/2014/main" val="2037657942"/>
                    </a:ext>
                  </a:extLst>
                </a:gridCol>
                <a:gridCol w="1665514">
                  <a:extLst>
                    <a:ext uri="{9D8B030D-6E8A-4147-A177-3AD203B41FA5}">
                      <a16:colId xmlns:a16="http://schemas.microsoft.com/office/drawing/2014/main" val="238880982"/>
                    </a:ext>
                  </a:extLst>
                </a:gridCol>
              </a:tblGrid>
              <a:tr h="370840">
                <a:tc>
                  <a:txBody>
                    <a:bodyPr/>
                    <a:lstStyle/>
                    <a:p>
                      <a:pPr algn="ctr"/>
                      <a:r>
                        <a:rPr lang="en-US" sz="2000" dirty="0"/>
                        <a:t>Year</a:t>
                      </a:r>
                      <a:endParaRPr lang="en-US" sz="2000" dirty="0">
                        <a:latin typeface="+mn-lt"/>
                      </a:endParaRPr>
                    </a:p>
                  </a:txBody>
                  <a:tcPr anchor="b"/>
                </a:tc>
                <a:tc>
                  <a:txBody>
                    <a:bodyPr/>
                    <a:lstStyle/>
                    <a:p>
                      <a:pPr algn="ctr"/>
                      <a:r>
                        <a:rPr lang="en-US" sz="2000" dirty="0"/>
                        <a:t>Auke Creek</a:t>
                      </a:r>
                      <a:endParaRPr lang="en-US" sz="2000" dirty="0">
                        <a:latin typeface="+mn-lt"/>
                      </a:endParaRPr>
                    </a:p>
                  </a:txBody>
                  <a:tcPr anchor="b"/>
                </a:tc>
                <a:tc>
                  <a:txBody>
                    <a:bodyPr/>
                    <a:lstStyle/>
                    <a:p>
                      <a:pPr algn="ctr">
                        <a:tabLst>
                          <a:tab pos="800100" algn="l"/>
                        </a:tabLst>
                      </a:pPr>
                      <a:r>
                        <a:rPr lang="en-US" sz="2000" dirty="0"/>
                        <a:t>Berners River</a:t>
                      </a:r>
                      <a:endParaRPr lang="en-US" sz="2000" dirty="0">
                        <a:latin typeface="+mn-lt"/>
                      </a:endParaRPr>
                    </a:p>
                  </a:txBody>
                  <a:tcPr anchor="b"/>
                </a:tc>
                <a:tc>
                  <a:txBody>
                    <a:bodyPr/>
                    <a:lstStyle/>
                    <a:p>
                      <a:pPr algn="ctr"/>
                      <a:r>
                        <a:rPr lang="en-US" sz="2000" dirty="0"/>
                        <a:t>Hugh Smith Lake</a:t>
                      </a:r>
                      <a:endParaRPr lang="en-US" sz="2000" dirty="0">
                        <a:latin typeface="+mn-lt"/>
                      </a:endParaRPr>
                    </a:p>
                  </a:txBody>
                  <a:tcPr anchor="b"/>
                </a:tc>
                <a:tc>
                  <a:txBody>
                    <a:bodyPr/>
                    <a:lstStyle/>
                    <a:p>
                      <a:pPr algn="ctr"/>
                      <a:r>
                        <a:rPr lang="en-US" sz="2000" dirty="0">
                          <a:latin typeface="+mn-lt"/>
                        </a:rPr>
                        <a:t>Comment</a:t>
                      </a:r>
                    </a:p>
                  </a:txBody>
                  <a:tcPr anchor="b"/>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a:solidFill>
                            <a:srgbClr val="000000"/>
                          </a:solidFill>
                          <a:effectLst/>
                        </a:rPr>
                        <a:t>146</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a:solidFill>
                            <a:srgbClr val="000000"/>
                          </a:solidFill>
                          <a:effectLst/>
                        </a:rPr>
                        <a:t>3550</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600" b="0" i="0" u="none" strike="noStrike" dirty="0">
                          <a:solidFill>
                            <a:srgbClr val="000000"/>
                          </a:solidFill>
                          <a:effectLst/>
                          <a:latin typeface="+mn-lt"/>
                        </a:rPr>
                        <a:t>No fish 7/24-8/25</a:t>
                      </a: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345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600" b="0" i="0" u="none" strike="noStrike" dirty="0">
                          <a:solidFill>
                            <a:srgbClr val="000000"/>
                          </a:solidFill>
                          <a:effectLst/>
                          <a:latin typeface="+mn-lt"/>
                        </a:rPr>
                        <a:t>Andy quit</a:t>
                      </a: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173</a:t>
                      </a:r>
                      <a:endParaRPr lang="en-US" sz="2000" dirty="0">
                        <a:latin typeface="+mn-lt"/>
                      </a:endParaRPr>
                    </a:p>
                  </a:txBody>
                  <a:tcPr/>
                </a:tc>
                <a:tc>
                  <a:txBody>
                    <a:bodyPr/>
                    <a:lstStyle/>
                    <a:p>
                      <a:pPr algn="ctr"/>
                      <a:r>
                        <a:rPr lang="en-US" sz="2000" dirty="0"/>
                        <a:t>3296</a:t>
                      </a:r>
                      <a:endParaRPr lang="en-US" sz="2000" dirty="0">
                        <a:latin typeface="+mn-lt"/>
                      </a:endParaRPr>
                    </a:p>
                  </a:txBody>
                  <a:tcPr/>
                </a:tc>
                <a:tc>
                  <a:txBody>
                    <a:bodyPr/>
                    <a:lstStyle/>
                    <a:p>
                      <a:pPr algn="ctr"/>
                      <a:r>
                        <a:rPr lang="en-US" sz="2000" dirty="0"/>
                        <a:t>634</a:t>
                      </a:r>
                      <a:endParaRPr lang="en-US" sz="2000" dirty="0">
                        <a:latin typeface="+mn-lt"/>
                      </a:endParaRPr>
                    </a:p>
                  </a:txBody>
                  <a:tcPr/>
                </a:tc>
                <a:tc>
                  <a:txBody>
                    <a:bodyPr/>
                    <a:lstStyle/>
                    <a:p>
                      <a:pPr algn="ctr"/>
                      <a:r>
                        <a:rPr lang="en-US" sz="1600" dirty="0">
                          <a:latin typeface="+mn-lt"/>
                        </a:rPr>
                        <a:t>Prob 100 fish low</a:t>
                      </a:r>
                    </a:p>
                  </a:txBody>
                  <a:tcPr/>
                </a:tc>
                <a:extLst>
                  <a:ext uri="{0D108BD9-81ED-4DB2-BD59-A6C34878D82A}">
                    <a16:rowId xmlns:a16="http://schemas.microsoft.com/office/drawing/2014/main" val="2258635586"/>
                  </a:ext>
                </a:extLst>
              </a:tr>
            </a:tbl>
          </a:graphicData>
        </a:graphic>
      </p:graphicFrame>
      <p:graphicFrame>
        <p:nvGraphicFramePr>
          <p:cNvPr id="11" name="Table 4">
            <a:extLst>
              <a:ext uri="{FF2B5EF4-FFF2-40B4-BE49-F238E27FC236}">
                <a16:creationId xmlns:a16="http://schemas.microsoft.com/office/drawing/2014/main" id="{C0655233-AA30-4E91-A597-5F4A89E2F6BD}"/>
              </a:ext>
            </a:extLst>
          </p:cNvPr>
          <p:cNvGraphicFramePr>
            <a:graphicFrameLocks noGrp="1"/>
          </p:cNvGraphicFramePr>
          <p:nvPr>
            <p:extLst>
              <p:ext uri="{D42A27DB-BD31-4B8C-83A1-F6EECF244321}">
                <p14:modId xmlns:p14="http://schemas.microsoft.com/office/powerpoint/2010/main" val="1575548906"/>
              </p:ext>
            </p:extLst>
          </p:nvPr>
        </p:nvGraphicFramePr>
        <p:xfrm>
          <a:off x="6760498" y="2135724"/>
          <a:ext cx="5075902" cy="4084320"/>
        </p:xfrm>
        <a:graphic>
          <a:graphicData uri="http://schemas.openxmlformats.org/drawingml/2006/table">
            <a:tbl>
              <a:tblPr firstRow="1" bandRow="1">
                <a:tableStyleId>{9D7B26C5-4107-4FEC-AEDC-1716B250A1EF}</a:tableStyleId>
              </a:tblPr>
              <a:tblGrid>
                <a:gridCol w="796002">
                  <a:extLst>
                    <a:ext uri="{9D8B030D-6E8A-4147-A177-3AD203B41FA5}">
                      <a16:colId xmlns:a16="http://schemas.microsoft.com/office/drawing/2014/main" val="640234232"/>
                    </a:ext>
                  </a:extLst>
                </a:gridCol>
                <a:gridCol w="1854200">
                  <a:extLst>
                    <a:ext uri="{9D8B030D-6E8A-4147-A177-3AD203B41FA5}">
                      <a16:colId xmlns:a16="http://schemas.microsoft.com/office/drawing/2014/main" val="519276145"/>
                    </a:ext>
                  </a:extLst>
                </a:gridCol>
                <a:gridCol w="1003300">
                  <a:extLst>
                    <a:ext uri="{9D8B030D-6E8A-4147-A177-3AD203B41FA5}">
                      <a16:colId xmlns:a16="http://schemas.microsoft.com/office/drawing/2014/main" val="2037657942"/>
                    </a:ext>
                  </a:extLst>
                </a:gridCol>
                <a:gridCol w="1422400">
                  <a:extLst>
                    <a:ext uri="{9D8B030D-6E8A-4147-A177-3AD203B41FA5}">
                      <a16:colId xmlns:a16="http://schemas.microsoft.com/office/drawing/2014/main" val="40099302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River</a:t>
                      </a:r>
                      <a:endParaRPr lang="en-US" sz="2000" dirty="0">
                        <a:latin typeface="+mn-lt"/>
                      </a:endParaRPr>
                    </a:p>
                  </a:txBody>
                  <a:tcPr/>
                </a:tc>
                <a:tc>
                  <a:txBody>
                    <a:bodyPr/>
                    <a:lstStyle/>
                    <a:p>
                      <a:pPr algn="ctr"/>
                      <a:r>
                        <a:rPr lang="en-US" sz="2000" dirty="0"/>
                        <a:t>Count</a:t>
                      </a:r>
                      <a:endParaRPr lang="en-US" sz="2000" dirty="0">
                        <a:latin typeface="+mn-lt"/>
                      </a:endParaRPr>
                    </a:p>
                  </a:txBody>
                  <a:tcPr/>
                </a:tc>
                <a:tc>
                  <a:txBody>
                    <a:bodyPr/>
                    <a:lstStyle/>
                    <a:p>
                      <a:pPr algn="ctr"/>
                      <a:r>
                        <a:rPr lang="en-US" sz="2000" dirty="0">
                          <a:latin typeface="+mn-lt"/>
                        </a:rPr>
                        <a:t>Comment</a:t>
                      </a: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400" b="0" i="0" u="none" strike="noStrike" dirty="0">
                          <a:solidFill>
                            <a:srgbClr val="000000"/>
                          </a:solidFill>
                          <a:effectLst/>
                          <a:latin typeface="+mn-lt"/>
                        </a:rPr>
                        <a:t>No fish 7/24-8/25</a:t>
                      </a:r>
                    </a:p>
                  </a:txBody>
                  <a:tcPr marL="7620" marR="7620" marT="7620" marB="0" anchor="ctr"/>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400" b="0" i="0" u="none" strike="noStrike" dirty="0">
                          <a:solidFill>
                            <a:srgbClr val="000000"/>
                          </a:solidFill>
                          <a:effectLst/>
                          <a:latin typeface="+mn-lt"/>
                        </a:rPr>
                        <a:t>Andy quit</a:t>
                      </a:r>
                    </a:p>
                  </a:txBody>
                  <a:tcPr marL="7620" marR="7620" marT="7620" marB="0" anchor="ctr"/>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r>
                        <a:rPr lang="en-US" sz="2000" dirty="0"/>
                        <a:t>634</a:t>
                      </a:r>
                      <a:endParaRPr lang="en-US" sz="2000" dirty="0">
                        <a:latin typeface="+mn-lt"/>
                      </a:endParaRPr>
                    </a:p>
                  </a:txBody>
                  <a:tcPr/>
                </a:tc>
                <a:tc>
                  <a:txBody>
                    <a:bodyPr/>
                    <a:lstStyle/>
                    <a:p>
                      <a:pPr algn="ctr"/>
                      <a:r>
                        <a:rPr lang="en-US" sz="1400" dirty="0">
                          <a:latin typeface="+mn-lt"/>
                        </a:rPr>
                        <a:t>High water 8/30</a:t>
                      </a:r>
                    </a:p>
                  </a:txBody>
                  <a:tcPr anchor="ctr"/>
                </a:tc>
                <a:extLst>
                  <a:ext uri="{0D108BD9-81ED-4DB2-BD59-A6C34878D82A}">
                    <a16:rowId xmlns:a16="http://schemas.microsoft.com/office/drawing/2014/main" val="2258635586"/>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3550</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4061931577"/>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95957223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a:r>
                        <a:rPr lang="en-US" sz="2000" dirty="0"/>
                        <a:t>3296</a:t>
                      </a:r>
                      <a:endParaRPr lang="en-US" sz="2000" dirty="0">
                        <a:latin typeface="+mn-lt"/>
                      </a:endParaRPr>
                    </a:p>
                  </a:txBody>
                  <a:tcPr/>
                </a:tc>
                <a:tc>
                  <a:txBody>
                    <a:bodyPr/>
                    <a:lstStyle/>
                    <a:p>
                      <a:pPr algn="ctr"/>
                      <a:r>
                        <a:rPr lang="en-US" sz="1400" dirty="0">
                          <a:latin typeface="+mn-lt"/>
                        </a:rPr>
                        <a:t>Not a peak count</a:t>
                      </a:r>
                    </a:p>
                  </a:txBody>
                  <a:tcPr anchor="ctr"/>
                </a:tc>
                <a:extLst>
                  <a:ext uri="{0D108BD9-81ED-4DB2-BD59-A6C34878D82A}">
                    <a16:rowId xmlns:a16="http://schemas.microsoft.com/office/drawing/2014/main" val="1714161499"/>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881580272"/>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dirty="0">
                          <a:latin typeface="+mn-lt"/>
                        </a:rPr>
                        <a:t>Prob 100 fish low</a:t>
                      </a:r>
                    </a:p>
                  </a:txBody>
                  <a:tcPr marL="7620" marR="7620" marT="7620" marB="0" anchor="ctr"/>
                </a:tc>
                <a:extLst>
                  <a:ext uri="{0D108BD9-81ED-4DB2-BD59-A6C34878D82A}">
                    <a16:rowId xmlns:a16="http://schemas.microsoft.com/office/drawing/2014/main" val="215217027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a:r>
                        <a:rPr lang="en-US" sz="2000" dirty="0"/>
                        <a:t>634</a:t>
                      </a:r>
                      <a:endParaRPr lang="en-US" sz="2000" dirty="0">
                        <a:latin typeface="+mn-lt"/>
                      </a:endParaRPr>
                    </a:p>
                  </a:txBody>
                  <a:tcPr/>
                </a:tc>
                <a:tc>
                  <a:txBody>
                    <a:bodyPr/>
                    <a:lstStyle/>
                    <a:p>
                      <a:pPr algn="ctr"/>
                      <a:r>
                        <a:rPr lang="en-US" sz="1400" dirty="0">
                          <a:latin typeface="+mn-lt"/>
                        </a:rPr>
                        <a:t>Andy didn’t count jacks</a:t>
                      </a:r>
                    </a:p>
                  </a:txBody>
                  <a:tcPr anchor="ctr"/>
                </a:tc>
                <a:extLst>
                  <a:ext uri="{0D108BD9-81ED-4DB2-BD59-A6C34878D82A}">
                    <a16:rowId xmlns:a16="http://schemas.microsoft.com/office/drawing/2014/main" val="1645221756"/>
                  </a:ext>
                </a:extLst>
              </a:tr>
            </a:tbl>
          </a:graphicData>
        </a:graphic>
      </p:graphicFrame>
      <p:sp>
        <p:nvSpPr>
          <p:cNvPr id="9" name="TextBox 8">
            <a:extLst>
              <a:ext uri="{FF2B5EF4-FFF2-40B4-BE49-F238E27FC236}">
                <a16:creationId xmlns:a16="http://schemas.microsoft.com/office/drawing/2014/main" id="{FA1FB079-744E-47C5-8873-12A2B57385C8}"/>
              </a:ext>
            </a:extLst>
          </p:cNvPr>
          <p:cNvSpPr txBox="1"/>
          <p:nvPr/>
        </p:nvSpPr>
        <p:spPr>
          <a:xfrm>
            <a:off x="817652" y="1462948"/>
            <a:ext cx="10341204" cy="584775"/>
          </a:xfrm>
          <a:prstGeom prst="rect">
            <a:avLst/>
          </a:prstGeom>
          <a:noFill/>
          <a:ln>
            <a:solidFill>
              <a:srgbClr val="38D7EC"/>
            </a:solidFill>
          </a:ln>
          <a:effectLst>
            <a:glow rad="38100">
              <a:srgbClr val="38D7EC"/>
            </a:glow>
          </a:effectLst>
        </p:spPr>
        <p:txBody>
          <a:bodyPr wrap="square" rtlCol="0">
            <a:spAutoFit/>
          </a:bodyPr>
          <a:lstStyle/>
          <a:p>
            <a:pPr algn="ctr"/>
            <a:r>
              <a:rPr lang="en-US" sz="3200" dirty="0"/>
              <a:t>To see why: if there were a comment, which does it refer to? </a:t>
            </a:r>
          </a:p>
        </p:txBody>
      </p:sp>
    </p:spTree>
    <p:extLst>
      <p:ext uri="{BB962C8B-B14F-4D97-AF65-F5344CB8AC3E}">
        <p14:creationId xmlns:p14="http://schemas.microsoft.com/office/powerpoint/2010/main" val="567591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17D-F691-4308-8642-6FEC5E08F7F5}"/>
              </a:ext>
            </a:extLst>
          </p:cNvPr>
          <p:cNvSpPr>
            <a:spLocks noGrp="1"/>
          </p:cNvSpPr>
          <p:nvPr>
            <p:ph type="title"/>
          </p:nvPr>
        </p:nvSpPr>
        <p:spPr/>
        <p:txBody>
          <a:bodyPr/>
          <a:lstStyle/>
          <a:p>
            <a:r>
              <a:rPr lang="en-US" b="1" dirty="0"/>
              <a:t>FINALLY! Getting data into R!</a:t>
            </a:r>
            <a:endParaRPr lang="en-US" dirty="0"/>
          </a:p>
        </p:txBody>
      </p:sp>
      <p:sp>
        <p:nvSpPr>
          <p:cNvPr id="3" name="Content Placeholder 2">
            <a:extLst>
              <a:ext uri="{FF2B5EF4-FFF2-40B4-BE49-F238E27FC236}">
                <a16:creationId xmlns:a16="http://schemas.microsoft.com/office/drawing/2014/main" id="{8F64342C-8149-4FA0-AD59-94B7FE8A8C34}"/>
              </a:ext>
            </a:extLst>
          </p:cNvPr>
          <p:cNvSpPr>
            <a:spLocks noGrp="1"/>
          </p:cNvSpPr>
          <p:nvPr>
            <p:ph idx="1"/>
          </p:nvPr>
        </p:nvSpPr>
        <p:spPr>
          <a:xfrm>
            <a:off x="701039" y="1825624"/>
            <a:ext cx="5801361" cy="4747895"/>
          </a:xfrm>
        </p:spPr>
        <p:txBody>
          <a:bodyPr>
            <a:normAutofit lnSpcReduction="10000"/>
          </a:bodyPr>
          <a:lstStyle/>
          <a:p>
            <a:r>
              <a:rPr lang="en-US" dirty="0"/>
              <a:t>Import things as a .CSV if you can</a:t>
            </a:r>
          </a:p>
          <a:p>
            <a:pPr marL="457200" lvl="1"/>
            <a:r>
              <a:rPr lang="en-US" dirty="0"/>
              <a:t>This prevents issues by using a static file (i.e., no formulas)  </a:t>
            </a:r>
          </a:p>
          <a:p>
            <a:pPr marL="457200" lvl="1"/>
            <a:r>
              <a:rPr lang="en-US" dirty="0" err="1"/>
              <a:t>OceanAK</a:t>
            </a:r>
            <a:r>
              <a:rPr lang="en-US" dirty="0"/>
              <a:t> allows export as .CSV</a:t>
            </a:r>
          </a:p>
          <a:p>
            <a:endParaRPr lang="en-US" dirty="0"/>
          </a:p>
          <a:p>
            <a:r>
              <a:rPr lang="en-US" dirty="0"/>
              <a:t>You can still import files in .XLS or .XLSX but it’s easier to use “flat” files</a:t>
            </a:r>
          </a:p>
          <a:p>
            <a:endParaRPr lang="en-US" dirty="0"/>
          </a:p>
          <a:p>
            <a:r>
              <a:rPr lang="en-US" dirty="0"/>
              <a:t>Use “</a:t>
            </a:r>
            <a:r>
              <a:rPr lang="en-US" sz="2000" dirty="0">
                <a:latin typeface="Consolas" panose="020B0609020204030204" pitchFamily="49" charset="0"/>
              </a:rPr>
              <a:t>read.csv()</a:t>
            </a:r>
            <a:r>
              <a:rPr lang="en-US" dirty="0"/>
              <a:t>” or “</a:t>
            </a:r>
            <a:r>
              <a:rPr lang="en-US" sz="2000" dirty="0" err="1">
                <a:latin typeface="Consolas" panose="020B0609020204030204" pitchFamily="49" charset="0"/>
              </a:rPr>
              <a:t>read_csv</a:t>
            </a:r>
            <a:r>
              <a:rPr lang="en-US" sz="2000" dirty="0">
                <a:latin typeface="Consolas" panose="020B0609020204030204" pitchFamily="49" charset="0"/>
              </a:rPr>
              <a:t>()</a:t>
            </a:r>
            <a:r>
              <a:rPr lang="en-US" dirty="0"/>
              <a:t>”</a:t>
            </a:r>
          </a:p>
          <a:p>
            <a:pPr marL="457200" lvl="1"/>
            <a:r>
              <a:rPr lang="en-US" dirty="0"/>
              <a:t>We haven’t yet used the “</a:t>
            </a:r>
            <a:r>
              <a:rPr lang="en-US" dirty="0" err="1"/>
              <a:t>tidyverse</a:t>
            </a:r>
            <a:r>
              <a:rPr lang="en-US" dirty="0"/>
              <a:t>”, so we’ll only use read.csv().                            In future, </a:t>
            </a:r>
            <a:r>
              <a:rPr lang="en-US" dirty="0" err="1"/>
              <a:t>read_csv</a:t>
            </a:r>
            <a:r>
              <a:rPr lang="en-US" dirty="0"/>
              <a:t>() is better</a:t>
            </a:r>
          </a:p>
          <a:p>
            <a:endParaRPr lang="en-US" dirty="0"/>
          </a:p>
        </p:txBody>
      </p:sp>
      <p:sp>
        <p:nvSpPr>
          <p:cNvPr id="4" name="Slide Number Placeholder 3">
            <a:extLst>
              <a:ext uri="{FF2B5EF4-FFF2-40B4-BE49-F238E27FC236}">
                <a16:creationId xmlns:a16="http://schemas.microsoft.com/office/drawing/2014/main" id="{1F3A88F1-6A23-4D52-809B-9B8D9C52A732}"/>
              </a:ext>
            </a:extLst>
          </p:cNvPr>
          <p:cNvSpPr>
            <a:spLocks noGrp="1"/>
          </p:cNvSpPr>
          <p:nvPr>
            <p:ph type="sldNum" sz="quarter" idx="12"/>
          </p:nvPr>
        </p:nvSpPr>
        <p:spPr/>
        <p:txBody>
          <a:bodyPr/>
          <a:lstStyle/>
          <a:p>
            <a:fld id="{6D95AE55-B5F4-483D-AEFF-E8059F5502F5}" type="slidenum">
              <a:rPr lang="en-US" smtClean="0"/>
              <a:t>53</a:t>
            </a:fld>
            <a:endParaRPr lang="en-US"/>
          </a:p>
        </p:txBody>
      </p:sp>
      <p:grpSp>
        <p:nvGrpSpPr>
          <p:cNvPr id="8" name="Group 7">
            <a:extLst>
              <a:ext uri="{FF2B5EF4-FFF2-40B4-BE49-F238E27FC236}">
                <a16:creationId xmlns:a16="http://schemas.microsoft.com/office/drawing/2014/main" id="{419F825D-44E5-41F1-A488-2F271DA40359}"/>
              </a:ext>
            </a:extLst>
          </p:cNvPr>
          <p:cNvGrpSpPr/>
          <p:nvPr/>
        </p:nvGrpSpPr>
        <p:grpSpPr>
          <a:xfrm>
            <a:off x="8181975" y="1427297"/>
            <a:ext cx="2594610" cy="4914900"/>
            <a:chOff x="2200275" y="971550"/>
            <a:chExt cx="2594610" cy="4914900"/>
          </a:xfrm>
        </p:grpSpPr>
        <p:pic>
          <p:nvPicPr>
            <p:cNvPr id="6" name="Picture 5">
              <a:extLst>
                <a:ext uri="{FF2B5EF4-FFF2-40B4-BE49-F238E27FC236}">
                  <a16:creationId xmlns:a16="http://schemas.microsoft.com/office/drawing/2014/main" id="{7D503731-D1F5-4021-B272-4E835EFD03AB}"/>
                </a:ext>
              </a:extLst>
            </p:cNvPr>
            <p:cNvPicPr>
              <a:picLocks noChangeAspect="1"/>
            </p:cNvPicPr>
            <p:nvPr/>
          </p:nvPicPr>
          <p:blipFill rotWithShape="1">
            <a:blip r:embed="rId2"/>
            <a:srcRect r="69169"/>
            <a:stretch/>
          </p:blipFill>
          <p:spPr>
            <a:xfrm>
              <a:off x="2200275" y="971550"/>
              <a:ext cx="2402205" cy="4914900"/>
            </a:xfrm>
            <a:prstGeom prst="rect">
              <a:avLst/>
            </a:prstGeom>
          </p:spPr>
        </p:pic>
        <p:pic>
          <p:nvPicPr>
            <p:cNvPr id="7" name="Picture 6">
              <a:extLst>
                <a:ext uri="{FF2B5EF4-FFF2-40B4-BE49-F238E27FC236}">
                  <a16:creationId xmlns:a16="http://schemas.microsoft.com/office/drawing/2014/main" id="{367D0483-68D9-4EB5-9188-4B987C1FE077}"/>
                </a:ext>
              </a:extLst>
            </p:cNvPr>
            <p:cNvPicPr>
              <a:picLocks noChangeAspect="1"/>
            </p:cNvPicPr>
            <p:nvPr/>
          </p:nvPicPr>
          <p:blipFill rotWithShape="1">
            <a:blip r:embed="rId2"/>
            <a:srcRect l="97531"/>
            <a:stretch/>
          </p:blipFill>
          <p:spPr>
            <a:xfrm>
              <a:off x="4602480" y="971550"/>
              <a:ext cx="192405" cy="4914900"/>
            </a:xfrm>
            <a:prstGeom prst="rect">
              <a:avLst/>
            </a:prstGeom>
          </p:spPr>
        </p:pic>
      </p:grpSp>
      <p:pic>
        <p:nvPicPr>
          <p:cNvPr id="9" name="Graphic 8" descr="Smiling face outline with solid fill">
            <a:extLst>
              <a:ext uri="{FF2B5EF4-FFF2-40B4-BE49-F238E27FC236}">
                <a16:creationId xmlns:a16="http://schemas.microsoft.com/office/drawing/2014/main" id="{6698F86F-3BA5-4EC4-ABCF-38DF0C489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585" y="3815264"/>
            <a:ext cx="914400" cy="914400"/>
          </a:xfrm>
          <a:prstGeom prst="rect">
            <a:avLst/>
          </a:prstGeom>
        </p:spPr>
      </p:pic>
      <p:cxnSp>
        <p:nvCxnSpPr>
          <p:cNvPr id="11" name="Straight Arrow Connector 10">
            <a:extLst>
              <a:ext uri="{FF2B5EF4-FFF2-40B4-BE49-F238E27FC236}">
                <a16:creationId xmlns:a16="http://schemas.microsoft.com/office/drawing/2014/main" id="{10EE3CB9-6210-45A7-9845-FACDF2D608D3}"/>
              </a:ext>
            </a:extLst>
          </p:cNvPr>
          <p:cNvCxnSpPr>
            <a:cxnSpLocks/>
          </p:cNvCxnSpPr>
          <p:nvPr/>
        </p:nvCxnSpPr>
        <p:spPr>
          <a:xfrm flipH="1">
            <a:off x="10149840" y="2621280"/>
            <a:ext cx="74675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4FE551-A271-4CF1-BED7-80D17E67320F}"/>
              </a:ext>
            </a:extLst>
          </p:cNvPr>
          <p:cNvSpPr txBox="1"/>
          <p:nvPr/>
        </p:nvSpPr>
        <p:spPr>
          <a:xfrm>
            <a:off x="10868657" y="2152539"/>
            <a:ext cx="472441" cy="923330"/>
          </a:xfrm>
          <a:prstGeom prst="rect">
            <a:avLst/>
          </a:prstGeom>
          <a:noFill/>
        </p:spPr>
        <p:txBody>
          <a:bodyPr wrap="square" rtlCol="0">
            <a:spAutoFit/>
          </a:bodyPr>
          <a:lstStyle/>
          <a:p>
            <a:r>
              <a:rPr lang="en-US" sz="5400" b="1" dirty="0">
                <a:solidFill>
                  <a:srgbClr val="C00000"/>
                </a:solidFill>
              </a:rPr>
              <a:t>X</a:t>
            </a:r>
            <a:endParaRPr lang="en-US" b="1" dirty="0">
              <a:solidFill>
                <a:srgbClr val="C00000"/>
              </a:solidFill>
            </a:endParaRPr>
          </a:p>
        </p:txBody>
      </p:sp>
    </p:spTree>
    <p:extLst>
      <p:ext uri="{BB962C8B-B14F-4D97-AF65-F5344CB8AC3E}">
        <p14:creationId xmlns:p14="http://schemas.microsoft.com/office/powerpoint/2010/main" val="170942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SHOW ME THE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p:txBody>
          <a:bodyPr>
            <a:normAutofit lnSpcReduction="10000"/>
          </a:bodyPr>
          <a:lstStyle/>
          <a:p>
            <a:pPr marL="0" indent="0">
              <a:buNone/>
            </a:pPr>
            <a:r>
              <a:rPr lang="en-US" dirty="0"/>
              <a:t>OK so you have your data in. How can we look at it?</a:t>
            </a:r>
          </a:p>
          <a:p>
            <a:r>
              <a:rPr lang="en-US" dirty="0"/>
              <a:t>Type the name in console (shows first few rows/columns)</a:t>
            </a:r>
          </a:p>
          <a:p>
            <a:endParaRPr lang="en-US" dirty="0"/>
          </a:p>
          <a:p>
            <a:r>
              <a:rPr lang="en-US" dirty="0"/>
              <a:t>Type </a:t>
            </a:r>
            <a:r>
              <a:rPr lang="en-US" sz="2400" dirty="0">
                <a:latin typeface="Consolas" panose="020B0609020204030204" pitchFamily="49" charset="0"/>
              </a:rPr>
              <a:t>View(</a:t>
            </a:r>
            <a:r>
              <a:rPr lang="en-US" sz="2400" dirty="0" err="1">
                <a:latin typeface="Consolas" panose="020B0609020204030204" pitchFamily="49" charset="0"/>
              </a:rPr>
              <a:t>dataframe_name</a:t>
            </a:r>
            <a:r>
              <a:rPr lang="en-US" sz="2400" dirty="0">
                <a:latin typeface="Consolas" panose="020B0609020204030204" pitchFamily="49" charset="0"/>
              </a:rPr>
              <a:t>)</a:t>
            </a:r>
            <a:r>
              <a:rPr lang="en-US" dirty="0"/>
              <a:t>, or click on the </a:t>
            </a:r>
            <a:r>
              <a:rPr lang="en-US" dirty="0" err="1"/>
              <a:t>dataframe</a:t>
            </a:r>
            <a:r>
              <a:rPr lang="en-US" dirty="0"/>
              <a:t> name in the top right pane (same as View). </a:t>
            </a:r>
          </a:p>
          <a:p>
            <a:pPr lvl="1"/>
            <a:r>
              <a:rPr lang="en-US" dirty="0"/>
              <a:t>Once opened, you can now filter, sort, scroll, etc. </a:t>
            </a:r>
          </a:p>
          <a:p>
            <a:endParaRPr lang="en-US" dirty="0"/>
          </a:p>
          <a:p>
            <a:r>
              <a:rPr lang="en-US" dirty="0"/>
              <a:t>Check structure: </a:t>
            </a:r>
            <a:r>
              <a:rPr lang="en-US" sz="2400" dirty="0">
                <a:latin typeface="Consolas" panose="020B0609020204030204" pitchFamily="49" charset="0"/>
              </a:rPr>
              <a:t>str(</a:t>
            </a:r>
            <a:r>
              <a:rPr lang="en-US" sz="2400" dirty="0" err="1">
                <a:latin typeface="Consolas" panose="020B0609020204030204" pitchFamily="49" charset="0"/>
              </a:rPr>
              <a:t>dataframe_name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summary(</a:t>
            </a:r>
            <a:r>
              <a:rPr lang="en-US" sz="2400" dirty="0" err="1">
                <a:latin typeface="Consolas" panose="020B0609020204030204" pitchFamily="49" charset="0"/>
              </a:rPr>
              <a:t>dataframe_name</a:t>
            </a:r>
            <a:r>
              <a:rPr lang="en-US" sz="2400" dirty="0">
                <a:latin typeface="Consolas" panose="020B0609020204030204" pitchFamily="49" charset="0"/>
              </a:rPr>
              <a:t>)</a:t>
            </a:r>
            <a:r>
              <a:rPr lang="en-US" sz="2400" dirty="0"/>
              <a:t> to see info about </a:t>
            </a:r>
            <a:r>
              <a:rPr lang="en-US" sz="2400" dirty="0" err="1"/>
              <a:t>dataframe</a:t>
            </a:r>
            <a:endParaRPr lang="en-US" sz="2400" dirty="0"/>
          </a:p>
        </p:txBody>
      </p:sp>
      <p:sp>
        <p:nvSpPr>
          <p:cNvPr id="4" name="Slide Number Placeholder 3">
            <a:extLst>
              <a:ext uri="{FF2B5EF4-FFF2-40B4-BE49-F238E27FC236}">
                <a16:creationId xmlns:a16="http://schemas.microsoft.com/office/drawing/2014/main" id="{57D3CF63-7725-491C-96C7-C255B59E13CA}"/>
              </a:ext>
            </a:extLst>
          </p:cNvPr>
          <p:cNvSpPr>
            <a:spLocks noGrp="1"/>
          </p:cNvSpPr>
          <p:nvPr>
            <p:ph type="sldNum" sz="quarter" idx="12"/>
          </p:nvPr>
        </p:nvSpPr>
        <p:spPr/>
        <p:txBody>
          <a:bodyPr/>
          <a:lstStyle/>
          <a:p>
            <a:fld id="{6D95AE55-B5F4-483D-AEFF-E8059F5502F5}" type="slidenum">
              <a:rPr lang="en-US" smtClean="0"/>
              <a:t>54</a:t>
            </a:fld>
            <a:endParaRPr lang="en-US"/>
          </a:p>
        </p:txBody>
      </p:sp>
    </p:spTree>
    <p:extLst>
      <p:ext uri="{BB962C8B-B14F-4D97-AF65-F5344CB8AC3E}">
        <p14:creationId xmlns:p14="http://schemas.microsoft.com/office/powerpoint/2010/main" val="591044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36C4-86CE-4B19-A2DD-6977B3FB6D80}"/>
              </a:ext>
            </a:extLst>
          </p:cNvPr>
          <p:cNvSpPr>
            <a:spLocks noGrp="1"/>
          </p:cNvSpPr>
          <p:nvPr>
            <p:ph type="title"/>
          </p:nvPr>
        </p:nvSpPr>
        <p:spPr/>
        <p:txBody>
          <a:bodyPr/>
          <a:lstStyle/>
          <a:p>
            <a:r>
              <a:rPr lang="en-US" dirty="0"/>
              <a:t>Data Import </a:t>
            </a:r>
          </a:p>
        </p:txBody>
      </p:sp>
      <p:sp>
        <p:nvSpPr>
          <p:cNvPr id="3" name="Content Placeholder 2">
            <a:extLst>
              <a:ext uri="{FF2B5EF4-FFF2-40B4-BE49-F238E27FC236}">
                <a16:creationId xmlns:a16="http://schemas.microsoft.com/office/drawing/2014/main" id="{83639327-EE53-483A-A00C-BE080F8DF87B}"/>
              </a:ext>
            </a:extLst>
          </p:cNvPr>
          <p:cNvSpPr>
            <a:spLocks noGrp="1"/>
          </p:cNvSpPr>
          <p:nvPr>
            <p:ph idx="1"/>
          </p:nvPr>
        </p:nvSpPr>
        <p:spPr>
          <a:xfrm>
            <a:off x="838200" y="1825625"/>
            <a:ext cx="4085492" cy="4351338"/>
          </a:xfrm>
        </p:spPr>
        <p:txBody>
          <a:bodyPr>
            <a:normAutofit/>
          </a:bodyPr>
          <a:lstStyle/>
          <a:p>
            <a:pPr marL="0" indent="0">
              <a:buNone/>
            </a:pPr>
            <a:r>
              <a:rPr lang="en-US" sz="3200" b="1" u="sng" dirty="0"/>
              <a:t>Analysis Checklist</a:t>
            </a:r>
          </a:p>
          <a:p>
            <a:r>
              <a:rPr lang="en-US" sz="3200" dirty="0"/>
              <a:t>Data is:</a:t>
            </a:r>
          </a:p>
          <a:p>
            <a:pPr lvl="1"/>
            <a:r>
              <a:rPr lang="en-US" sz="2800" dirty="0"/>
              <a:t>QA/</a:t>
            </a:r>
            <a:r>
              <a:rPr lang="en-US" sz="2800" dirty="0" err="1"/>
              <a:t>QC’d</a:t>
            </a:r>
            <a:endParaRPr lang="en-US" sz="2800" dirty="0"/>
          </a:p>
          <a:p>
            <a:pPr lvl="1"/>
            <a:r>
              <a:rPr lang="en-US" sz="2800" dirty="0"/>
              <a:t>Flat file (.csv, etc.)</a:t>
            </a:r>
          </a:p>
          <a:p>
            <a:pPr lvl="1"/>
            <a:r>
              <a:rPr lang="en-US" sz="2800" dirty="0"/>
              <a:t>Not summarized</a:t>
            </a:r>
          </a:p>
          <a:p>
            <a:pPr lvl="1"/>
            <a:r>
              <a:rPr lang="en-US" sz="2800" dirty="0"/>
              <a:t>One row/observation</a:t>
            </a:r>
          </a:p>
          <a:p>
            <a:r>
              <a:rPr lang="en-US" sz="3200" dirty="0"/>
              <a:t>Make a new directory (folder) &amp; </a:t>
            </a:r>
            <a:r>
              <a:rPr lang="en-US" sz="3200" dirty="0" err="1"/>
              <a:t>RProject</a:t>
            </a:r>
            <a:endParaRPr lang="en-US" sz="3200" dirty="0"/>
          </a:p>
          <a:p>
            <a:endParaRPr lang="en-US" sz="3200" dirty="0"/>
          </a:p>
        </p:txBody>
      </p:sp>
      <p:sp>
        <p:nvSpPr>
          <p:cNvPr id="4" name="Slide Number Placeholder 3">
            <a:extLst>
              <a:ext uri="{FF2B5EF4-FFF2-40B4-BE49-F238E27FC236}">
                <a16:creationId xmlns:a16="http://schemas.microsoft.com/office/drawing/2014/main" id="{23E440BE-B950-4D45-8BD4-1C0B176B97A2}"/>
              </a:ext>
            </a:extLst>
          </p:cNvPr>
          <p:cNvSpPr>
            <a:spLocks noGrp="1"/>
          </p:cNvSpPr>
          <p:nvPr>
            <p:ph type="sldNum" sz="quarter" idx="12"/>
          </p:nvPr>
        </p:nvSpPr>
        <p:spPr/>
        <p:txBody>
          <a:bodyPr/>
          <a:lstStyle/>
          <a:p>
            <a:fld id="{6D95AE55-B5F4-483D-AEFF-E8059F5502F5}" type="slidenum">
              <a:rPr lang="en-US" smtClean="0"/>
              <a:t>55</a:t>
            </a:fld>
            <a:endParaRPr lang="en-US"/>
          </a:p>
        </p:txBody>
      </p:sp>
      <p:grpSp>
        <p:nvGrpSpPr>
          <p:cNvPr id="22" name="Group 21">
            <a:extLst>
              <a:ext uri="{FF2B5EF4-FFF2-40B4-BE49-F238E27FC236}">
                <a16:creationId xmlns:a16="http://schemas.microsoft.com/office/drawing/2014/main" id="{B61E1DB5-451A-4215-B871-0CBDA6A42087}"/>
              </a:ext>
            </a:extLst>
          </p:cNvPr>
          <p:cNvGrpSpPr/>
          <p:nvPr/>
        </p:nvGrpSpPr>
        <p:grpSpPr>
          <a:xfrm rot="660497">
            <a:off x="7115619" y="1821116"/>
            <a:ext cx="2646337" cy="3841513"/>
            <a:chOff x="9407936" y="1568262"/>
            <a:chExt cx="2646337" cy="3841513"/>
          </a:xfrm>
        </p:grpSpPr>
        <p:sp>
          <p:nvSpPr>
            <p:cNvPr id="17" name="Freeform: Shape 16">
              <a:extLst>
                <a:ext uri="{FF2B5EF4-FFF2-40B4-BE49-F238E27FC236}">
                  <a16:creationId xmlns:a16="http://schemas.microsoft.com/office/drawing/2014/main" id="{5E2B97F5-BB84-4372-9D92-4AA4D36A0C82}"/>
                </a:ext>
              </a:extLst>
            </p:cNvPr>
            <p:cNvSpPr/>
            <p:nvPr/>
          </p:nvSpPr>
          <p:spPr>
            <a:xfrm>
              <a:off x="9812241" y="3886626"/>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FDA645C-CB91-4A0F-B581-7ED53D0D93BA}"/>
                </a:ext>
              </a:extLst>
            </p:cNvPr>
            <p:cNvSpPr/>
            <p:nvPr/>
          </p:nvSpPr>
          <p:spPr>
            <a:xfrm>
              <a:off x="9812240" y="4390909"/>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4F296C4-62FA-4A07-9D01-A9CF920E5A67}"/>
                </a:ext>
              </a:extLst>
            </p:cNvPr>
            <p:cNvGrpSpPr/>
            <p:nvPr/>
          </p:nvGrpSpPr>
          <p:grpSpPr>
            <a:xfrm>
              <a:off x="9407936" y="1568262"/>
              <a:ext cx="2646337" cy="3841513"/>
              <a:chOff x="6443756" y="1766382"/>
              <a:chExt cx="2646337" cy="3841513"/>
            </a:xfrm>
          </p:grpSpPr>
          <p:grpSp>
            <p:nvGrpSpPr>
              <p:cNvPr id="16" name="Group 15">
                <a:extLst>
                  <a:ext uri="{FF2B5EF4-FFF2-40B4-BE49-F238E27FC236}">
                    <a16:creationId xmlns:a16="http://schemas.microsoft.com/office/drawing/2014/main" id="{DFE5A52A-DE6B-4C74-A58F-C485FD507840}"/>
                  </a:ext>
                </a:extLst>
              </p:cNvPr>
              <p:cNvGrpSpPr/>
              <p:nvPr/>
            </p:nvGrpSpPr>
            <p:grpSpPr>
              <a:xfrm>
                <a:off x="6443756" y="1766382"/>
                <a:ext cx="2646337" cy="3841513"/>
                <a:chOff x="6653306" y="1761620"/>
                <a:chExt cx="2646337" cy="3841513"/>
              </a:xfrm>
            </p:grpSpPr>
            <p:sp>
              <p:nvSpPr>
                <p:cNvPr id="7" name="Rectangle: Rounded Corners 6">
                  <a:extLst>
                    <a:ext uri="{FF2B5EF4-FFF2-40B4-BE49-F238E27FC236}">
                      <a16:creationId xmlns:a16="http://schemas.microsoft.com/office/drawing/2014/main" id="{AFB86227-08ED-4E3A-A337-214014FEED94}"/>
                    </a:ext>
                  </a:extLst>
                </p:cNvPr>
                <p:cNvSpPr/>
                <p:nvPr/>
              </p:nvSpPr>
              <p:spPr>
                <a:xfrm>
                  <a:off x="6653306" y="2363821"/>
                  <a:ext cx="2646337" cy="3239312"/>
                </a:xfrm>
                <a:prstGeom prst="roundRect">
                  <a:avLst>
                    <a:gd name="adj" fmla="val 10145"/>
                  </a:avLst>
                </a:prstGeom>
                <a:noFill/>
                <a:ln w="228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87A6FE-5FCC-4A83-B92C-66DFAF718EC7}"/>
                    </a:ext>
                  </a:extLst>
                </p:cNvPr>
                <p:cNvGrpSpPr/>
                <p:nvPr/>
              </p:nvGrpSpPr>
              <p:grpSpPr>
                <a:xfrm>
                  <a:off x="7402542" y="1761620"/>
                  <a:ext cx="1147863" cy="966080"/>
                  <a:chOff x="7402542" y="1761620"/>
                  <a:chExt cx="1147863" cy="966080"/>
                </a:xfrm>
              </p:grpSpPr>
              <p:sp>
                <p:nvSpPr>
                  <p:cNvPr id="8" name="Rectangle 7">
                    <a:extLst>
                      <a:ext uri="{FF2B5EF4-FFF2-40B4-BE49-F238E27FC236}">
                        <a16:creationId xmlns:a16="http://schemas.microsoft.com/office/drawing/2014/main" id="{171E8AFC-8C9E-4B0C-A659-045170B4C495}"/>
                      </a:ext>
                    </a:extLst>
                  </p:cNvPr>
                  <p:cNvSpPr/>
                  <p:nvPr/>
                </p:nvSpPr>
                <p:spPr>
                  <a:xfrm>
                    <a:off x="7402542" y="2105130"/>
                    <a:ext cx="1147863" cy="622570"/>
                  </a:xfrm>
                  <a:prstGeom prst="rect">
                    <a:avLst/>
                  </a:prstGeom>
                  <a:solidFill>
                    <a:srgbClr val="94C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88711B-1528-479D-84D1-3ADD352EBDFF}"/>
                      </a:ext>
                    </a:extLst>
                  </p:cNvPr>
                  <p:cNvSpPr/>
                  <p:nvPr/>
                </p:nvSpPr>
                <p:spPr>
                  <a:xfrm>
                    <a:off x="7752736" y="1761620"/>
                    <a:ext cx="447473" cy="447473"/>
                  </a:xfrm>
                  <a:prstGeom prst="ellipse">
                    <a:avLst/>
                  </a:prstGeom>
                  <a:noFill/>
                  <a:ln w="2286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64B423E2-BDD1-4DC4-BA8B-643676500264}"/>
                    </a:ext>
                  </a:extLst>
                </p:cNvPr>
                <p:cNvCxnSpPr/>
                <p:nvPr/>
              </p:nvCxnSpPr>
              <p:spPr>
                <a:xfrm>
                  <a:off x="7662856" y="3779110"/>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341E8E-2FC7-4CDB-922D-20F64411297B}"/>
                    </a:ext>
                  </a:extLst>
                </p:cNvPr>
                <p:cNvCxnSpPr/>
                <p:nvPr/>
              </p:nvCxnSpPr>
              <p:spPr>
                <a:xfrm>
                  <a:off x="7662856" y="4283867"/>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20074-93A0-449C-99FD-5114FCBA6F72}"/>
                    </a:ext>
                  </a:extLst>
                </p:cNvPr>
                <p:cNvCxnSpPr/>
                <p:nvPr/>
              </p:nvCxnSpPr>
              <p:spPr>
                <a:xfrm>
                  <a:off x="7676464" y="4802488"/>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A392B6E-AD0F-411F-8995-EAE18D87DF51}"/>
                    </a:ext>
                  </a:extLst>
                </p:cNvPr>
                <p:cNvSpPr/>
                <p:nvPr/>
              </p:nvSpPr>
              <p:spPr>
                <a:xfrm>
                  <a:off x="7057611" y="3604073"/>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B925F2DB-1CD4-4795-977A-06AFE096B4EE}"/>
                  </a:ext>
                </a:extLst>
              </p:cNvPr>
              <p:cNvCxnSpPr>
                <a:cxnSpLocks/>
              </p:cNvCxnSpPr>
              <p:nvPr/>
            </p:nvCxnSpPr>
            <p:spPr>
              <a:xfrm>
                <a:off x="6813612" y="3169494"/>
                <a:ext cx="1849376" cy="0"/>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995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555423"/>
            <a:ext cx="4884174" cy="4621540"/>
          </a:xfrm>
        </p:spPr>
        <p:txBody>
          <a:bodyPr>
            <a:normAutofit lnSpcReduction="10000"/>
          </a:bodyPr>
          <a:lstStyle/>
          <a:p>
            <a:pPr marL="0" indent="0">
              <a:buNone/>
            </a:pPr>
            <a:r>
              <a:rPr lang="en-US" dirty="0"/>
              <a:t>After running </a:t>
            </a:r>
            <a:r>
              <a:rPr lang="en-US" dirty="0">
                <a:latin typeface="Consolas" panose="020B0609020204030204" pitchFamily="49" charset="0"/>
              </a:rPr>
              <a:t>library(</a:t>
            </a:r>
            <a:r>
              <a:rPr lang="en-US" dirty="0" err="1">
                <a:latin typeface="Consolas" panose="020B0609020204030204" pitchFamily="49" charset="0"/>
              </a:rPr>
              <a:t>mgcv</a:t>
            </a:r>
            <a:r>
              <a:rPr lang="en-US" dirty="0">
                <a:latin typeface="Consolas" panose="020B0609020204030204" pitchFamily="49" charset="0"/>
              </a:rPr>
              <a:t>)</a:t>
            </a:r>
            <a:r>
              <a:rPr lang="en-US" dirty="0"/>
              <a:t> you see “Error in library(</a:t>
            </a:r>
            <a:r>
              <a:rPr lang="en-US" dirty="0" err="1"/>
              <a:t>mgcv</a:t>
            </a:r>
            <a:r>
              <a:rPr lang="en-US" dirty="0"/>
              <a:t>) : there is no package called ‘</a:t>
            </a:r>
            <a:r>
              <a:rPr lang="en-US" dirty="0" err="1"/>
              <a:t>mgcv</a:t>
            </a:r>
            <a:r>
              <a:rPr lang="en-US" dirty="0"/>
              <a:t>’ ”. What should you do?</a:t>
            </a:r>
          </a:p>
          <a:p>
            <a:pPr marL="0" indent="0">
              <a:buNone/>
            </a:pPr>
            <a:endParaRPr lang="en-US" dirty="0"/>
          </a:p>
          <a:p>
            <a:r>
              <a:rPr lang="en-US" dirty="0"/>
              <a:t>Install package via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mgcv</a:t>
            </a:r>
            <a:r>
              <a:rPr lang="en-US" sz="2400" dirty="0">
                <a:latin typeface="Consolas" panose="020B0609020204030204" pitchFamily="49" charset="0"/>
              </a:rPr>
              <a:t>”)</a:t>
            </a:r>
          </a:p>
          <a:p>
            <a:r>
              <a:rPr lang="en-US" dirty="0"/>
              <a:t>Double-check spelling of package</a:t>
            </a:r>
          </a:p>
          <a:p>
            <a:r>
              <a:rPr lang="en-US" dirty="0"/>
              <a:t>Call for help</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56</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running </a:t>
            </a:r>
            <a:r>
              <a:rPr lang="en-US" sz="2400" dirty="0">
                <a:latin typeface="Consolas" panose="020B0609020204030204" pitchFamily="49" charset="0"/>
              </a:rPr>
              <a:t>read.csv("mydata.csv")</a:t>
            </a:r>
            <a:r>
              <a:rPr lang="en-US" dirty="0"/>
              <a:t> you see “Error in file(file, "rt") : cannot open the connection</a:t>
            </a:r>
          </a:p>
          <a:p>
            <a:pPr marL="0" indent="0">
              <a:buFont typeface="Arial" panose="020B0604020202020204" pitchFamily="34" charset="0"/>
              <a:buNone/>
            </a:pPr>
            <a:r>
              <a:rPr lang="en-US" dirty="0"/>
              <a:t>In addition: Warning message:</a:t>
            </a:r>
          </a:p>
          <a:p>
            <a:pPr marL="0" indent="0">
              <a:buFont typeface="Arial" panose="020B0604020202020204" pitchFamily="34" charset="0"/>
              <a:buNone/>
            </a:pPr>
            <a:r>
              <a:rPr lang="en-US" dirty="0"/>
              <a:t>In file(file, "rt") : cannot open file 'mydata.csv': No such file or directory”. What should you do?</a:t>
            </a:r>
          </a:p>
          <a:p>
            <a:pPr marL="0" indent="0">
              <a:buFont typeface="Arial" panose="020B0604020202020204" pitchFamily="34" charset="0"/>
              <a:buNone/>
            </a:pPr>
            <a:endParaRPr lang="en-US" dirty="0"/>
          </a:p>
          <a:p>
            <a:r>
              <a:rPr lang="en-US" dirty="0"/>
              <a:t>Check working directory (</a:t>
            </a:r>
            <a:r>
              <a:rPr lang="en-US" dirty="0" err="1">
                <a:latin typeface="Consolas" panose="020B0609020204030204" pitchFamily="49" charset="0"/>
              </a:rPr>
              <a:t>getwd</a:t>
            </a:r>
            <a:r>
              <a:rPr lang="en-US" dirty="0">
                <a:latin typeface="Consolas" panose="020B0609020204030204" pitchFamily="49" charset="0"/>
              </a:rPr>
              <a:t>()</a:t>
            </a:r>
            <a:r>
              <a:rPr lang="en-US" dirty="0"/>
              <a:t>)</a:t>
            </a:r>
            <a:endParaRPr lang="en-US" sz="2400" dirty="0">
              <a:latin typeface="Consolas" panose="020B0609020204030204" pitchFamily="49" charset="0"/>
            </a:endParaRPr>
          </a:p>
          <a:p>
            <a:r>
              <a:rPr lang="en-US" dirty="0"/>
              <a:t>Double-check spelling of file</a:t>
            </a:r>
          </a:p>
          <a:p>
            <a:r>
              <a:rPr lang="en-US" dirty="0"/>
              <a:t>Check if file is in a subfolder</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0362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555423"/>
            <a:ext cx="4884174" cy="4621540"/>
          </a:xfrm>
        </p:spPr>
        <p:txBody>
          <a:bodyPr>
            <a:normAutofit lnSpcReduction="10000"/>
          </a:bodyPr>
          <a:lstStyle/>
          <a:p>
            <a:pPr marL="0" indent="0">
              <a:buNone/>
            </a:pPr>
            <a:r>
              <a:rPr lang="en-US" dirty="0"/>
              <a:t>After running </a:t>
            </a:r>
            <a:r>
              <a:rPr lang="en-US" dirty="0">
                <a:latin typeface="Consolas" panose="020B0609020204030204" pitchFamily="49" charset="0"/>
              </a:rPr>
              <a:t>library(</a:t>
            </a:r>
            <a:r>
              <a:rPr lang="en-US" dirty="0" err="1">
                <a:latin typeface="Consolas" panose="020B0609020204030204" pitchFamily="49" charset="0"/>
              </a:rPr>
              <a:t>mgcv</a:t>
            </a:r>
            <a:r>
              <a:rPr lang="en-US" dirty="0">
                <a:latin typeface="Consolas" panose="020B0609020204030204" pitchFamily="49" charset="0"/>
              </a:rPr>
              <a:t>)</a:t>
            </a:r>
            <a:r>
              <a:rPr lang="en-US" dirty="0"/>
              <a:t> you see “Error in library(</a:t>
            </a:r>
            <a:r>
              <a:rPr lang="en-US" dirty="0" err="1"/>
              <a:t>mgcv</a:t>
            </a:r>
            <a:r>
              <a:rPr lang="en-US" dirty="0"/>
              <a:t>) : there is no package called ‘</a:t>
            </a:r>
            <a:r>
              <a:rPr lang="en-US" dirty="0" err="1"/>
              <a:t>mgcv</a:t>
            </a:r>
            <a:r>
              <a:rPr lang="en-US" dirty="0"/>
              <a:t>’ ”. What should you do?</a:t>
            </a:r>
          </a:p>
          <a:p>
            <a:pPr marL="0" indent="0">
              <a:buNone/>
            </a:pPr>
            <a:endParaRPr lang="en-US" dirty="0"/>
          </a:p>
          <a:p>
            <a:r>
              <a:rPr lang="en-US" dirty="0"/>
              <a:t>Install package via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mgcv</a:t>
            </a:r>
            <a:r>
              <a:rPr lang="en-US" sz="2400" dirty="0">
                <a:latin typeface="Consolas" panose="020B0609020204030204" pitchFamily="49" charset="0"/>
              </a:rPr>
              <a:t>”)</a:t>
            </a:r>
          </a:p>
          <a:p>
            <a:r>
              <a:rPr lang="en-US" dirty="0"/>
              <a:t>Double-check spelling of package</a:t>
            </a:r>
          </a:p>
          <a:p>
            <a:r>
              <a:rPr lang="en-US" dirty="0"/>
              <a:t>Call for help</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57</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5" y="1514204"/>
            <a:ext cx="5029163" cy="466275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running </a:t>
            </a:r>
            <a:r>
              <a:rPr lang="en-US" sz="2400" dirty="0">
                <a:latin typeface="Consolas" panose="020B0609020204030204" pitchFamily="49" charset="0"/>
              </a:rPr>
              <a:t>read.csv("mydata.csv")</a:t>
            </a:r>
            <a:r>
              <a:rPr lang="en-US" dirty="0"/>
              <a:t> you see “Error in file(file, "rt") : cannot open the connection</a:t>
            </a:r>
          </a:p>
          <a:p>
            <a:pPr marL="0" indent="0">
              <a:buFont typeface="Arial" panose="020B0604020202020204" pitchFamily="34" charset="0"/>
              <a:buNone/>
            </a:pPr>
            <a:r>
              <a:rPr lang="en-US" dirty="0"/>
              <a:t>In addition: Warning message:</a:t>
            </a:r>
          </a:p>
          <a:p>
            <a:pPr marL="0" indent="0">
              <a:buFont typeface="Arial" panose="020B0604020202020204" pitchFamily="34" charset="0"/>
              <a:buNone/>
            </a:pPr>
            <a:r>
              <a:rPr lang="en-US" dirty="0"/>
              <a:t>In file(file, "rt") : cannot open file 'mydata.csv': No such file or directory”. What should you do?</a:t>
            </a:r>
          </a:p>
          <a:p>
            <a:pPr marL="0" indent="0">
              <a:buFont typeface="Arial" panose="020B0604020202020204" pitchFamily="34" charset="0"/>
              <a:buNone/>
            </a:pPr>
            <a:endParaRPr lang="en-US" dirty="0"/>
          </a:p>
          <a:p>
            <a:r>
              <a:rPr lang="en-US" dirty="0"/>
              <a:t>Check working directory (</a:t>
            </a:r>
            <a:r>
              <a:rPr lang="en-US" dirty="0" err="1">
                <a:latin typeface="Consolas" panose="020B0609020204030204" pitchFamily="49" charset="0"/>
              </a:rPr>
              <a:t>getwd</a:t>
            </a:r>
            <a:r>
              <a:rPr lang="en-US" dirty="0">
                <a:latin typeface="Consolas" panose="020B0609020204030204" pitchFamily="49" charset="0"/>
              </a:rPr>
              <a:t>()</a:t>
            </a:r>
            <a:r>
              <a:rPr lang="en-US" dirty="0"/>
              <a:t>)</a:t>
            </a:r>
            <a:endParaRPr lang="en-US" sz="2400" dirty="0">
              <a:latin typeface="Consolas" panose="020B0609020204030204" pitchFamily="49" charset="0"/>
            </a:endParaRPr>
          </a:p>
          <a:p>
            <a:r>
              <a:rPr lang="en-US" dirty="0"/>
              <a:t>Double-check spelling of file</a:t>
            </a:r>
          </a:p>
          <a:p>
            <a:r>
              <a:rPr lang="en-US" dirty="0"/>
              <a:t>Check if file is in a subfolder</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Graphic 9" descr="Checkmark">
            <a:extLst>
              <a:ext uri="{FF2B5EF4-FFF2-40B4-BE49-F238E27FC236}">
                <a16:creationId xmlns:a16="http://schemas.microsoft.com/office/drawing/2014/main" id="{D2C47015-AB0D-4F4F-BCC0-461AD1053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5007" y="3792809"/>
            <a:ext cx="914400" cy="914400"/>
          </a:xfrm>
          <a:prstGeom prst="rect">
            <a:avLst/>
          </a:prstGeom>
        </p:spPr>
      </p:pic>
      <p:pic>
        <p:nvPicPr>
          <p:cNvPr id="11" name="Graphic 10" descr="Checkmark">
            <a:extLst>
              <a:ext uri="{FF2B5EF4-FFF2-40B4-BE49-F238E27FC236}">
                <a16:creationId xmlns:a16="http://schemas.microsoft.com/office/drawing/2014/main" id="{6021CC7F-EC00-4860-BF30-6EC7F0B977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96599" y="4429396"/>
            <a:ext cx="914400" cy="914400"/>
          </a:xfrm>
          <a:prstGeom prst="rect">
            <a:avLst/>
          </a:prstGeom>
        </p:spPr>
      </p:pic>
      <p:pic>
        <p:nvPicPr>
          <p:cNvPr id="12" name="Graphic 11" descr="Checkmark">
            <a:extLst>
              <a:ext uri="{FF2B5EF4-FFF2-40B4-BE49-F238E27FC236}">
                <a16:creationId xmlns:a16="http://schemas.microsoft.com/office/drawing/2014/main" id="{6610BB1B-63C0-456B-BB21-693305800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4790" y="3153357"/>
            <a:ext cx="914400" cy="914400"/>
          </a:xfrm>
          <a:prstGeom prst="rect">
            <a:avLst/>
          </a:prstGeom>
        </p:spPr>
      </p:pic>
      <p:pic>
        <p:nvPicPr>
          <p:cNvPr id="13" name="Graphic 12" descr="Checkmark">
            <a:extLst>
              <a:ext uri="{FF2B5EF4-FFF2-40B4-BE49-F238E27FC236}">
                <a16:creationId xmlns:a16="http://schemas.microsoft.com/office/drawing/2014/main" id="{4C3B58CD-6A58-402C-B037-5D28D78D7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606" y="4067757"/>
            <a:ext cx="914400" cy="914400"/>
          </a:xfrm>
          <a:prstGeom prst="rect">
            <a:avLst/>
          </a:prstGeom>
        </p:spPr>
      </p:pic>
      <p:pic>
        <p:nvPicPr>
          <p:cNvPr id="14" name="Graphic 13" descr="Checkmark">
            <a:extLst>
              <a:ext uri="{FF2B5EF4-FFF2-40B4-BE49-F238E27FC236}">
                <a16:creationId xmlns:a16="http://schemas.microsoft.com/office/drawing/2014/main" id="{55DA383E-39E5-4D53-82BC-262568AE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7213" y="4860117"/>
            <a:ext cx="914400" cy="914400"/>
          </a:xfrm>
          <a:prstGeom prst="rect">
            <a:avLst/>
          </a:prstGeom>
        </p:spPr>
      </p:pic>
    </p:spTree>
    <p:extLst>
      <p:ext uri="{BB962C8B-B14F-4D97-AF65-F5344CB8AC3E}">
        <p14:creationId xmlns:p14="http://schemas.microsoft.com/office/powerpoint/2010/main" val="3070729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Let’s play with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a:xfrm>
            <a:off x="838200" y="1825625"/>
            <a:ext cx="10515600" cy="914400"/>
          </a:xfrm>
        </p:spPr>
        <p:txBody>
          <a:bodyPr/>
          <a:lstStyle/>
          <a:p>
            <a:r>
              <a:rPr lang="en-US" sz="2400" dirty="0"/>
              <a:t>Motivating example 2</a:t>
            </a:r>
          </a:p>
        </p:txBody>
      </p:sp>
      <p:sp>
        <p:nvSpPr>
          <p:cNvPr id="4" name="Slide Number Placeholder 3">
            <a:extLst>
              <a:ext uri="{FF2B5EF4-FFF2-40B4-BE49-F238E27FC236}">
                <a16:creationId xmlns:a16="http://schemas.microsoft.com/office/drawing/2014/main" id="{06F4C1FB-31D0-474C-AA27-B5600A6E1BA0}"/>
              </a:ext>
            </a:extLst>
          </p:cNvPr>
          <p:cNvSpPr>
            <a:spLocks noGrp="1"/>
          </p:cNvSpPr>
          <p:nvPr>
            <p:ph type="sldNum" sz="quarter" idx="12"/>
          </p:nvPr>
        </p:nvSpPr>
        <p:spPr/>
        <p:txBody>
          <a:bodyPr/>
          <a:lstStyle/>
          <a:p>
            <a:fld id="{6D95AE55-B5F4-483D-AEFF-E8059F5502F5}" type="slidenum">
              <a:rPr lang="en-US" smtClean="0"/>
              <a:t>58</a:t>
            </a:fld>
            <a:endParaRPr lang="en-US"/>
          </a:p>
        </p:txBody>
      </p:sp>
    </p:spTree>
    <p:extLst>
      <p:ext uri="{BB962C8B-B14F-4D97-AF65-F5344CB8AC3E}">
        <p14:creationId xmlns:p14="http://schemas.microsoft.com/office/powerpoint/2010/main" val="1998349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FE9A-C73A-4104-9D3E-95E042AD8A29}"/>
              </a:ext>
            </a:extLst>
          </p:cNvPr>
          <p:cNvSpPr>
            <a:spLocks noGrp="1"/>
          </p:cNvSpPr>
          <p:nvPr>
            <p:ph type="title"/>
          </p:nvPr>
        </p:nvSpPr>
        <p:spPr/>
        <p:txBody>
          <a:bodyPr/>
          <a:lstStyle/>
          <a:p>
            <a:r>
              <a:rPr lang="en-US" sz="6000" b="1" dirty="0"/>
              <a:t>4 – Basic Data Manipulation</a:t>
            </a:r>
            <a:endParaRPr lang="en-US" dirty="0"/>
          </a:p>
        </p:txBody>
      </p:sp>
      <p:sp>
        <p:nvSpPr>
          <p:cNvPr id="3" name="Text Placeholder 2">
            <a:extLst>
              <a:ext uri="{FF2B5EF4-FFF2-40B4-BE49-F238E27FC236}">
                <a16:creationId xmlns:a16="http://schemas.microsoft.com/office/drawing/2014/main" id="{7FDAC8F2-CD06-41C9-80AD-DB0CB327AE62}"/>
              </a:ext>
            </a:extLst>
          </p:cNvPr>
          <p:cNvSpPr>
            <a:spLocks noGrp="1"/>
          </p:cNvSpPr>
          <p:nvPr>
            <p:ph type="body" idx="1"/>
          </p:nvPr>
        </p:nvSpPr>
        <p:spPr/>
        <p:txBody>
          <a:bodyPr/>
          <a:lstStyle/>
          <a:p>
            <a:r>
              <a:rPr lang="en-US" dirty="0"/>
              <a:t>The Good Stuff</a:t>
            </a:r>
          </a:p>
        </p:txBody>
      </p:sp>
      <p:sp>
        <p:nvSpPr>
          <p:cNvPr id="4" name="Slide Number Placeholder 3">
            <a:extLst>
              <a:ext uri="{FF2B5EF4-FFF2-40B4-BE49-F238E27FC236}">
                <a16:creationId xmlns:a16="http://schemas.microsoft.com/office/drawing/2014/main" id="{05689FBC-AF44-45C1-9E0F-B615053E6EA3}"/>
              </a:ext>
            </a:extLst>
          </p:cNvPr>
          <p:cNvSpPr>
            <a:spLocks noGrp="1"/>
          </p:cNvSpPr>
          <p:nvPr>
            <p:ph type="sldNum" sz="quarter" idx="12"/>
          </p:nvPr>
        </p:nvSpPr>
        <p:spPr/>
        <p:txBody>
          <a:bodyPr/>
          <a:lstStyle/>
          <a:p>
            <a:fld id="{6D95AE55-B5F4-483D-AEFF-E8059F5502F5}" type="slidenum">
              <a:rPr lang="en-US" smtClean="0"/>
              <a:t>59</a:t>
            </a:fld>
            <a:endParaRPr lang="en-US"/>
          </a:p>
        </p:txBody>
      </p:sp>
    </p:spTree>
    <p:extLst>
      <p:ext uri="{BB962C8B-B14F-4D97-AF65-F5344CB8AC3E}">
        <p14:creationId xmlns:p14="http://schemas.microsoft.com/office/powerpoint/2010/main" val="195368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DC76-38F5-480E-9F5F-D7A7FA92285F}"/>
              </a:ext>
            </a:extLst>
          </p:cNvPr>
          <p:cNvSpPr>
            <a:spLocks noGrp="1"/>
          </p:cNvSpPr>
          <p:nvPr>
            <p:ph type="title"/>
          </p:nvPr>
        </p:nvSpPr>
        <p:spPr/>
        <p:txBody>
          <a:bodyPr/>
          <a:lstStyle/>
          <a:p>
            <a:r>
              <a:rPr lang="en-US" dirty="0"/>
              <a:t>Course Outcomes</a:t>
            </a:r>
          </a:p>
        </p:txBody>
      </p:sp>
      <p:sp>
        <p:nvSpPr>
          <p:cNvPr id="3" name="Content Placeholder 2">
            <a:extLst>
              <a:ext uri="{FF2B5EF4-FFF2-40B4-BE49-F238E27FC236}">
                <a16:creationId xmlns:a16="http://schemas.microsoft.com/office/drawing/2014/main" id="{218AC51A-FA44-43D7-9398-80927BFF8AE6}"/>
              </a:ext>
            </a:extLst>
          </p:cNvPr>
          <p:cNvSpPr>
            <a:spLocks noGrp="1"/>
          </p:cNvSpPr>
          <p:nvPr>
            <p:ph idx="1"/>
          </p:nvPr>
        </p:nvSpPr>
        <p:spPr>
          <a:xfrm>
            <a:off x="480403" y="1477505"/>
            <a:ext cx="6164946" cy="5114682"/>
          </a:xfrm>
        </p:spPr>
        <p:txBody>
          <a:bodyPr>
            <a:normAutofit fontScale="92500" lnSpcReduction="10000"/>
          </a:bodyPr>
          <a:lstStyle/>
          <a:p>
            <a:r>
              <a:rPr lang="en-US" dirty="0"/>
              <a:t>By the end of this class, you will be familiar with the basics of R</a:t>
            </a:r>
          </a:p>
          <a:p>
            <a:pPr lvl="1"/>
            <a:r>
              <a:rPr lang="en-US" dirty="0"/>
              <a:t>Hopefully, you’ll be familiar enough to read it, and use these slides for future reference</a:t>
            </a:r>
          </a:p>
          <a:p>
            <a:pPr>
              <a:spcBef>
                <a:spcPts val="3600"/>
              </a:spcBef>
            </a:pPr>
            <a:r>
              <a:rPr lang="en-US" dirty="0"/>
              <a:t>Don’t get bogged down in the details or try to memorize everything, this is a language after all. </a:t>
            </a:r>
          </a:p>
          <a:p>
            <a:pPr>
              <a:spcBef>
                <a:spcPts val="3600"/>
              </a:spcBef>
            </a:pPr>
            <a:r>
              <a:rPr lang="en-US" dirty="0"/>
              <a:t>We will go through code together, then you can run through it on your own later </a:t>
            </a:r>
          </a:p>
          <a:p>
            <a:pPr lvl="1">
              <a:spcBef>
                <a:spcPts val="600"/>
              </a:spcBef>
            </a:pPr>
            <a:r>
              <a:rPr lang="en-US" dirty="0"/>
              <a:t>Ask questions in the Teams chat or raise hand</a:t>
            </a:r>
          </a:p>
          <a:p>
            <a:pPr lvl="1">
              <a:spcBef>
                <a:spcPts val="600"/>
              </a:spcBef>
            </a:pPr>
            <a:r>
              <a:rPr lang="en-US" dirty="0"/>
              <a:t>Answer each others' questions or “like” questions that are tricky</a:t>
            </a:r>
          </a:p>
        </p:txBody>
      </p:sp>
      <p:sp>
        <p:nvSpPr>
          <p:cNvPr id="4" name="Slide Number Placeholder 3">
            <a:extLst>
              <a:ext uri="{FF2B5EF4-FFF2-40B4-BE49-F238E27FC236}">
                <a16:creationId xmlns:a16="http://schemas.microsoft.com/office/drawing/2014/main" id="{AEB161AA-7EF3-4528-8894-D1DFBA8FC2F3}"/>
              </a:ext>
            </a:extLst>
          </p:cNvPr>
          <p:cNvSpPr>
            <a:spLocks noGrp="1"/>
          </p:cNvSpPr>
          <p:nvPr>
            <p:ph type="sldNum" sz="quarter" idx="12"/>
          </p:nvPr>
        </p:nvSpPr>
        <p:spPr/>
        <p:txBody>
          <a:bodyPr/>
          <a:lstStyle/>
          <a:p>
            <a:fld id="{6D95AE55-B5F4-483D-AEFF-E8059F5502F5}" type="slidenum">
              <a:rPr lang="en-US" smtClean="0"/>
              <a:t>6</a:t>
            </a:fld>
            <a:endParaRPr lang="en-US"/>
          </a:p>
        </p:txBody>
      </p:sp>
      <p:grpSp>
        <p:nvGrpSpPr>
          <p:cNvPr id="5" name="Group 4">
            <a:extLst>
              <a:ext uri="{FF2B5EF4-FFF2-40B4-BE49-F238E27FC236}">
                <a16:creationId xmlns:a16="http://schemas.microsoft.com/office/drawing/2014/main" id="{D55C67D8-C87A-4EDF-B71B-347752125D51}"/>
              </a:ext>
            </a:extLst>
          </p:cNvPr>
          <p:cNvGrpSpPr/>
          <p:nvPr/>
        </p:nvGrpSpPr>
        <p:grpSpPr>
          <a:xfrm>
            <a:off x="6910202" y="2872832"/>
            <a:ext cx="5166375" cy="1844265"/>
            <a:chOff x="6816684" y="2145469"/>
            <a:chExt cx="5166375" cy="1844265"/>
          </a:xfrm>
        </p:grpSpPr>
        <p:sp>
          <p:nvSpPr>
            <p:cNvPr id="6" name="Rectangle 5">
              <a:extLst>
                <a:ext uri="{FF2B5EF4-FFF2-40B4-BE49-F238E27FC236}">
                  <a16:creationId xmlns:a16="http://schemas.microsoft.com/office/drawing/2014/main" id="{1B3DB203-E43B-4F36-9D35-1CC7E9E03112}"/>
                </a:ext>
              </a:extLst>
            </p:cNvPr>
            <p:cNvSpPr/>
            <p:nvPr/>
          </p:nvSpPr>
          <p:spPr>
            <a:xfrm rot="20931656">
              <a:off x="6816684" y="2145469"/>
              <a:ext cx="4812673" cy="1095287"/>
            </a:xfrm>
            <a:prstGeom prst="rect">
              <a:avLst/>
            </a:prstGeom>
            <a:noFill/>
          </p:spPr>
          <p:txBody>
            <a:bodyPr wrap="none" lIns="91440" tIns="45720" rIns="91440" bIns="45720">
              <a:prstTxWarp prst="textFadeLeft">
                <a:avLst/>
              </a:prstTxWarp>
              <a:spAutoFit/>
              <a:scene3d>
                <a:camera prst="orthographicFront"/>
                <a:lightRig rig="threePt" dir="t">
                  <a:rot lat="0" lon="0" rev="5400000"/>
                </a:lightRig>
              </a:scene3d>
              <a:sp3d extrusionH="76200">
                <a:bevelT w="0" h="0"/>
              </a:sp3d>
            </a:bodyPr>
            <a:lstStyle/>
            <a:p>
              <a:pPr algn="ctr"/>
              <a:r>
                <a:rPr lang="en-US" sz="6600" b="1" cap="none" spc="0" dirty="0">
                  <a:ln w="12700">
                    <a:noFill/>
                    <a:prstDash val="solid"/>
                  </a:ln>
                  <a:gradFill>
                    <a:gsLst>
                      <a:gs pos="80000">
                        <a:schemeClr val="accent1"/>
                      </a:gs>
                      <a:gs pos="100000">
                        <a:schemeClr val="accent1">
                          <a:lumMod val="5000"/>
                          <a:lumOff val="95000"/>
                        </a:schemeClr>
                      </a:gs>
                      <a:gs pos="6000">
                        <a:srgbClr val="AB8DF7"/>
                      </a:gs>
                    </a:gsLst>
                    <a:lin ang="5400000" scaled="1"/>
                  </a:gradFill>
                  <a:effectLst>
                    <a:outerShdw dist="38100" dir="2640000" algn="bl" rotWithShape="0">
                      <a:schemeClr val="accent1"/>
                    </a:outerShdw>
                  </a:effectLst>
                </a:rPr>
                <a:t>The More You </a:t>
              </a:r>
              <a:r>
                <a:rPr lang="en-US" sz="6600" b="1" cap="none" spc="0" dirty="0">
                  <a:ln w="12700">
                    <a:noFill/>
                    <a:prstDash val="solid"/>
                  </a:ln>
                  <a:gradFill>
                    <a:gsLst>
                      <a:gs pos="80000">
                        <a:schemeClr val="accent1"/>
                      </a:gs>
                      <a:gs pos="100000">
                        <a:schemeClr val="accent1">
                          <a:lumMod val="5000"/>
                          <a:lumOff val="95000"/>
                        </a:schemeClr>
                      </a:gs>
                      <a:gs pos="28000">
                        <a:srgbClr val="AB8DF7"/>
                      </a:gs>
                    </a:gsLst>
                    <a:lin ang="5400000" scaled="1"/>
                  </a:gradFill>
                  <a:effectLst>
                    <a:outerShdw dist="38100" dir="2640000" algn="bl" rotWithShape="0">
                      <a:schemeClr val="accent1"/>
                    </a:outerShdw>
                  </a:effectLst>
                </a:rPr>
                <a:t>Know</a:t>
              </a:r>
            </a:p>
          </p:txBody>
        </p:sp>
        <p:sp>
          <p:nvSpPr>
            <p:cNvPr id="7" name="Rectangle 6">
              <a:extLst>
                <a:ext uri="{FF2B5EF4-FFF2-40B4-BE49-F238E27FC236}">
                  <a16:creationId xmlns:a16="http://schemas.microsoft.com/office/drawing/2014/main" id="{BFFE3A22-E5DF-47BD-ACFA-F67A323FFA18}"/>
                </a:ext>
              </a:extLst>
            </p:cNvPr>
            <p:cNvSpPr/>
            <p:nvPr/>
          </p:nvSpPr>
          <p:spPr>
            <a:xfrm rot="20925798">
              <a:off x="7580596" y="3112689"/>
              <a:ext cx="3803415" cy="560315"/>
            </a:xfrm>
            <a:prstGeom prst="rect">
              <a:avLst/>
            </a:prstGeom>
            <a:gradFill>
              <a:gsLst>
                <a:gs pos="58000">
                  <a:srgbClr val="6D9CE1"/>
                </a:gs>
                <a:gs pos="80000">
                  <a:srgbClr val="00B050"/>
                </a:gs>
                <a:gs pos="94000">
                  <a:schemeClr val="bg1">
                    <a:alpha val="15000"/>
                  </a:schemeClr>
                </a:gs>
                <a:gs pos="5000">
                  <a:schemeClr val="accent1">
                    <a:lumMod val="5000"/>
                    <a:lumOff val="95000"/>
                    <a:alpha val="19000"/>
                  </a:schemeClr>
                </a:gs>
                <a:gs pos="28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3550D4C-0582-4232-9874-B735FB036F8D}"/>
                </a:ext>
              </a:extLst>
            </p:cNvPr>
            <p:cNvSpPr/>
            <p:nvPr/>
          </p:nvSpPr>
          <p:spPr>
            <a:xfrm rot="21021140">
              <a:off x="11051263" y="2433402"/>
              <a:ext cx="931796" cy="931796"/>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9676EC-FC31-4E4E-B55D-2EE2C7155686}"/>
                </a:ext>
              </a:extLst>
            </p:cNvPr>
            <p:cNvSpPr/>
            <p:nvPr/>
          </p:nvSpPr>
          <p:spPr>
            <a:xfrm rot="20926085">
              <a:off x="7282549" y="3390469"/>
              <a:ext cx="2034495" cy="599265"/>
            </a:xfrm>
            <a:prstGeom prst="rect">
              <a:avLst/>
            </a:prstGeom>
            <a:gradFill flip="none" rotWithShape="1">
              <a:gsLst>
                <a:gs pos="99000">
                  <a:srgbClr val="FFFFFF">
                    <a:alpha val="0"/>
                  </a:srgbClr>
                </a:gs>
                <a:gs pos="45000">
                  <a:schemeClr val="bg1">
                    <a:alpha val="85000"/>
                  </a:schemeClr>
                </a:gs>
                <a:gs pos="18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863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8372-B00A-4C46-947D-7A8817FA153D}"/>
              </a:ext>
            </a:extLst>
          </p:cNvPr>
          <p:cNvSpPr>
            <a:spLocks noGrp="1"/>
          </p:cNvSpPr>
          <p:nvPr>
            <p:ph type="title"/>
          </p:nvPr>
        </p:nvSpPr>
        <p:spPr/>
        <p:txBody>
          <a:bodyPr/>
          <a:lstStyle/>
          <a:p>
            <a:r>
              <a:rPr lang="en-US" dirty="0"/>
              <a:t>What is data manipulation</a:t>
            </a:r>
          </a:p>
        </p:txBody>
      </p:sp>
      <p:sp>
        <p:nvSpPr>
          <p:cNvPr id="3" name="Content Placeholder 2">
            <a:extLst>
              <a:ext uri="{FF2B5EF4-FFF2-40B4-BE49-F238E27FC236}">
                <a16:creationId xmlns:a16="http://schemas.microsoft.com/office/drawing/2014/main" id="{F899C3D4-39EE-438C-A885-F1DFFAEB1309}"/>
              </a:ext>
            </a:extLst>
          </p:cNvPr>
          <p:cNvSpPr>
            <a:spLocks noGrp="1"/>
          </p:cNvSpPr>
          <p:nvPr>
            <p:ph idx="1"/>
          </p:nvPr>
        </p:nvSpPr>
        <p:spPr>
          <a:xfrm>
            <a:off x="838200" y="1825625"/>
            <a:ext cx="10515600" cy="4705804"/>
          </a:xfrm>
        </p:spPr>
        <p:txBody>
          <a:bodyPr>
            <a:normAutofit/>
          </a:bodyPr>
          <a:lstStyle/>
          <a:p>
            <a:pPr marL="0" indent="0">
              <a:spcBef>
                <a:spcPts val="2400"/>
              </a:spcBef>
              <a:buNone/>
            </a:pPr>
            <a:r>
              <a:rPr lang="en-US" dirty="0"/>
              <a:t>Now that you’ve got your data into R, you’ll usually have to modify it in some way. For example:</a:t>
            </a:r>
          </a:p>
          <a:p>
            <a:pPr lvl="1"/>
            <a:r>
              <a:rPr lang="en-US" dirty="0"/>
              <a:t>Excluding certain years or species</a:t>
            </a:r>
          </a:p>
          <a:p>
            <a:pPr lvl="1"/>
            <a:r>
              <a:rPr lang="en-US" dirty="0"/>
              <a:t>Adding a new calculated column (CPUE)</a:t>
            </a:r>
          </a:p>
          <a:p>
            <a:pPr lvl="1"/>
            <a:r>
              <a:rPr lang="en-US" dirty="0"/>
              <a:t>Pooling groups together</a:t>
            </a:r>
          </a:p>
          <a:p>
            <a:pPr marL="0" indent="0">
              <a:spcBef>
                <a:spcPts val="2400"/>
              </a:spcBef>
              <a:buNone/>
            </a:pPr>
            <a:r>
              <a:rPr lang="en-US" dirty="0"/>
              <a:t>Why do this in R? </a:t>
            </a:r>
          </a:p>
          <a:p>
            <a:pPr lvl="1"/>
            <a:r>
              <a:rPr lang="en-US" dirty="0"/>
              <a:t>You’ll always have a record of what you did to your data</a:t>
            </a:r>
          </a:p>
          <a:p>
            <a:pPr lvl="1"/>
            <a:r>
              <a:rPr lang="en-US" dirty="0"/>
              <a:t>Your script can repeat process (e.g., if you re-download data out of </a:t>
            </a:r>
            <a:r>
              <a:rPr lang="en-US" dirty="0" err="1"/>
              <a:t>OceanAK</a:t>
            </a:r>
            <a:r>
              <a:rPr lang="en-US" dirty="0"/>
              <a:t> and need to rename data, add a calculated column, etc.)</a:t>
            </a:r>
          </a:p>
          <a:p>
            <a:pPr marL="0" indent="0">
              <a:spcBef>
                <a:spcPts val="2400"/>
              </a:spcBef>
              <a:buNone/>
            </a:pPr>
            <a:r>
              <a:rPr lang="en-US" dirty="0"/>
              <a:t>The best package for this is “</a:t>
            </a:r>
            <a:r>
              <a:rPr lang="en-US" dirty="0" err="1"/>
              <a:t>dplyr</a:t>
            </a:r>
            <a:r>
              <a:rPr lang="en-US" dirty="0"/>
              <a:t>” (&amp; other </a:t>
            </a:r>
            <a:r>
              <a:rPr lang="en-US" dirty="0" err="1"/>
              <a:t>tidyverse</a:t>
            </a:r>
            <a:r>
              <a:rPr lang="en-US" dirty="0"/>
              <a:t> packages)</a:t>
            </a:r>
          </a:p>
        </p:txBody>
      </p:sp>
      <p:sp>
        <p:nvSpPr>
          <p:cNvPr id="4" name="Slide Number Placeholder 3">
            <a:extLst>
              <a:ext uri="{FF2B5EF4-FFF2-40B4-BE49-F238E27FC236}">
                <a16:creationId xmlns:a16="http://schemas.microsoft.com/office/drawing/2014/main" id="{028F16A9-E445-458C-AA51-BBF0E98342CB}"/>
              </a:ext>
            </a:extLst>
          </p:cNvPr>
          <p:cNvSpPr>
            <a:spLocks noGrp="1"/>
          </p:cNvSpPr>
          <p:nvPr>
            <p:ph type="sldNum" sz="quarter" idx="12"/>
          </p:nvPr>
        </p:nvSpPr>
        <p:spPr/>
        <p:txBody>
          <a:bodyPr/>
          <a:lstStyle/>
          <a:p>
            <a:fld id="{6D95AE55-B5F4-483D-AEFF-E8059F5502F5}" type="slidenum">
              <a:rPr lang="en-US" smtClean="0"/>
              <a:t>60</a:t>
            </a:fld>
            <a:endParaRPr lang="en-US"/>
          </a:p>
        </p:txBody>
      </p:sp>
    </p:spTree>
    <p:extLst>
      <p:ext uri="{BB962C8B-B14F-4D97-AF65-F5344CB8AC3E}">
        <p14:creationId xmlns:p14="http://schemas.microsoft.com/office/powerpoint/2010/main" val="5885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E60F-814F-41D3-9FFD-5BEEBBCB062D}"/>
              </a:ext>
            </a:extLst>
          </p:cNvPr>
          <p:cNvSpPr>
            <a:spLocks noGrp="1"/>
          </p:cNvSpPr>
          <p:nvPr>
            <p:ph type="title"/>
          </p:nvPr>
        </p:nvSpPr>
        <p:spPr/>
        <p:txBody>
          <a:bodyPr/>
          <a:lstStyle/>
          <a:p>
            <a:r>
              <a:rPr lang="en-US" dirty="0"/>
              <a:t>Filtering: </a:t>
            </a:r>
            <a:r>
              <a:rPr lang="en-US" dirty="0">
                <a:latin typeface="Consolas" panose="020B0609020204030204" pitchFamily="49" charset="0"/>
              </a:rPr>
              <a:t>filter()</a:t>
            </a:r>
          </a:p>
        </p:txBody>
      </p:sp>
      <p:sp>
        <p:nvSpPr>
          <p:cNvPr id="3" name="Content Placeholder 2">
            <a:extLst>
              <a:ext uri="{FF2B5EF4-FFF2-40B4-BE49-F238E27FC236}">
                <a16:creationId xmlns:a16="http://schemas.microsoft.com/office/drawing/2014/main" id="{578C06B3-CF1F-4CF3-B18F-47EE8B6236FD}"/>
              </a:ext>
            </a:extLst>
          </p:cNvPr>
          <p:cNvSpPr>
            <a:spLocks noGrp="1"/>
          </p:cNvSpPr>
          <p:nvPr>
            <p:ph idx="1"/>
          </p:nvPr>
        </p:nvSpPr>
        <p:spPr>
          <a:xfrm>
            <a:off x="838200" y="1825625"/>
            <a:ext cx="5703277" cy="4351338"/>
          </a:xfrm>
        </p:spPr>
        <p:txBody>
          <a:bodyPr/>
          <a:lstStyle/>
          <a:p>
            <a:r>
              <a:rPr lang="en-US" dirty="0"/>
              <a:t>You’ll often need to exclude or subset a group of data</a:t>
            </a:r>
          </a:p>
          <a:p>
            <a:pPr>
              <a:spcBef>
                <a:spcPts val="3600"/>
              </a:spcBef>
            </a:pPr>
            <a:r>
              <a:rPr lang="en-US" dirty="0"/>
              <a:t>Use </a:t>
            </a:r>
            <a:r>
              <a:rPr lang="en-US" sz="2400" dirty="0">
                <a:latin typeface="Consolas" panose="020B0609020204030204" pitchFamily="49" charset="0"/>
              </a:rPr>
              <a:t>filter()</a:t>
            </a:r>
            <a:r>
              <a:rPr lang="en-US" dirty="0">
                <a:latin typeface="Consolas" panose="020B0609020204030204" pitchFamily="49" charset="0"/>
              </a:rPr>
              <a:t> </a:t>
            </a:r>
            <a:r>
              <a:rPr lang="en-US" dirty="0"/>
              <a:t>to keep certain rows</a:t>
            </a:r>
          </a:p>
          <a:p>
            <a:pPr>
              <a:spcBef>
                <a:spcPts val="3600"/>
              </a:spcBef>
            </a:pPr>
            <a:r>
              <a:rPr lang="en-US" dirty="0"/>
              <a:t>You might want to exclude NAs</a:t>
            </a:r>
          </a:p>
          <a:p>
            <a:pPr lvl="1"/>
            <a:r>
              <a:rPr lang="en-US" dirty="0"/>
              <a:t>This is a little trickier because something can’t be equal to an unknown. Use </a:t>
            </a:r>
            <a:r>
              <a:rPr lang="en-US" dirty="0">
                <a:latin typeface="Consolas" panose="020B0609020204030204" pitchFamily="49" charset="0"/>
              </a:rPr>
              <a:t>is.na()</a:t>
            </a:r>
          </a:p>
          <a:p>
            <a:endParaRPr lang="en-US" dirty="0"/>
          </a:p>
        </p:txBody>
      </p:sp>
      <p:sp>
        <p:nvSpPr>
          <p:cNvPr id="4" name="Slide Number Placeholder 3">
            <a:extLst>
              <a:ext uri="{FF2B5EF4-FFF2-40B4-BE49-F238E27FC236}">
                <a16:creationId xmlns:a16="http://schemas.microsoft.com/office/drawing/2014/main" id="{C9901F58-56F1-4CDA-A0BB-047F14899052}"/>
              </a:ext>
            </a:extLst>
          </p:cNvPr>
          <p:cNvSpPr>
            <a:spLocks noGrp="1"/>
          </p:cNvSpPr>
          <p:nvPr>
            <p:ph type="sldNum" sz="quarter" idx="12"/>
          </p:nvPr>
        </p:nvSpPr>
        <p:spPr/>
        <p:txBody>
          <a:bodyPr/>
          <a:lstStyle/>
          <a:p>
            <a:fld id="{6D95AE55-B5F4-483D-AEFF-E8059F5502F5}" type="slidenum">
              <a:rPr lang="en-US" smtClean="0"/>
              <a:t>61</a:t>
            </a:fld>
            <a:endParaRPr lang="en-US"/>
          </a:p>
        </p:txBody>
      </p:sp>
      <p:sp>
        <p:nvSpPr>
          <p:cNvPr id="6" name="Content Placeholder 2">
            <a:extLst>
              <a:ext uri="{FF2B5EF4-FFF2-40B4-BE49-F238E27FC236}">
                <a16:creationId xmlns:a16="http://schemas.microsoft.com/office/drawing/2014/main" id="{50318540-DBD4-4148-8CA4-EACB379B7866}"/>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Species != “Pink salmon”)</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!is.na(Length))</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 Year == 2019)</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&amp; Year == 2019)</a:t>
            </a:r>
          </a:p>
          <a:p>
            <a:pPr marL="0" indent="0">
              <a:buNone/>
            </a:pPr>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F2CB2B3A-681B-43A6-ABAF-1827D29A1F73}"/>
              </a:ext>
            </a:extLst>
          </p:cNvPr>
          <p:cNvSpPr/>
          <p:nvPr/>
        </p:nvSpPr>
        <p:spPr>
          <a:xfrm>
            <a:off x="6783572" y="4923693"/>
            <a:ext cx="5244584" cy="793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321EA5-EA82-41D5-B7F3-260DC237BF3F}"/>
              </a:ext>
            </a:extLst>
          </p:cNvPr>
          <p:cNvSpPr txBox="1"/>
          <p:nvPr/>
        </p:nvSpPr>
        <p:spPr>
          <a:xfrm>
            <a:off x="6783572" y="5786477"/>
            <a:ext cx="3908809" cy="369332"/>
          </a:xfrm>
          <a:prstGeom prst="rect">
            <a:avLst/>
          </a:prstGeom>
          <a:noFill/>
        </p:spPr>
        <p:txBody>
          <a:bodyPr wrap="square" rtlCol="0">
            <a:spAutoFit/>
          </a:bodyPr>
          <a:lstStyle/>
          <a:p>
            <a:r>
              <a:rPr lang="en-US" dirty="0"/>
              <a:t>This would return no rows. Why?</a:t>
            </a:r>
          </a:p>
        </p:txBody>
      </p:sp>
      <p:sp>
        <p:nvSpPr>
          <p:cNvPr id="8" name="TextBox 7">
            <a:extLst>
              <a:ext uri="{FF2B5EF4-FFF2-40B4-BE49-F238E27FC236}">
                <a16:creationId xmlns:a16="http://schemas.microsoft.com/office/drawing/2014/main" id="{88403AA6-E7B2-4976-877E-DA47C3EB0C6F}"/>
              </a:ext>
            </a:extLst>
          </p:cNvPr>
          <p:cNvSpPr txBox="1"/>
          <p:nvPr/>
        </p:nvSpPr>
        <p:spPr>
          <a:xfrm>
            <a:off x="6773196" y="6117399"/>
            <a:ext cx="3908809" cy="369332"/>
          </a:xfrm>
          <a:prstGeom prst="rect">
            <a:avLst/>
          </a:prstGeom>
          <a:noFill/>
        </p:spPr>
        <p:txBody>
          <a:bodyPr wrap="square" rtlCol="0">
            <a:spAutoFit/>
          </a:bodyPr>
          <a:lstStyle/>
          <a:p>
            <a:r>
              <a:rPr lang="en-US" dirty="0"/>
              <a:t>Year can’t be 2018 AND 2019</a:t>
            </a:r>
          </a:p>
        </p:txBody>
      </p:sp>
    </p:spTree>
    <p:extLst>
      <p:ext uri="{BB962C8B-B14F-4D97-AF65-F5344CB8AC3E}">
        <p14:creationId xmlns:p14="http://schemas.microsoft.com/office/powerpoint/2010/main" val="23209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9144-F5D6-4025-8D1C-275D551FCAE9}"/>
              </a:ext>
            </a:extLst>
          </p:cNvPr>
          <p:cNvSpPr>
            <a:spLocks noGrp="1"/>
          </p:cNvSpPr>
          <p:nvPr>
            <p:ph type="title"/>
          </p:nvPr>
        </p:nvSpPr>
        <p:spPr/>
        <p:txBody>
          <a:bodyPr/>
          <a:lstStyle/>
          <a:p>
            <a:r>
              <a:rPr lang="en-US" dirty="0"/>
              <a:t>Rename Columns: </a:t>
            </a:r>
            <a:r>
              <a:rPr lang="en-US" dirty="0">
                <a:latin typeface="Consolas" panose="020B0609020204030204" pitchFamily="49" charset="0"/>
              </a:rPr>
              <a:t>rename()</a:t>
            </a:r>
          </a:p>
        </p:txBody>
      </p:sp>
      <p:sp>
        <p:nvSpPr>
          <p:cNvPr id="3" name="Content Placeholder 2">
            <a:extLst>
              <a:ext uri="{FF2B5EF4-FFF2-40B4-BE49-F238E27FC236}">
                <a16:creationId xmlns:a16="http://schemas.microsoft.com/office/drawing/2014/main" id="{723A2DA7-4AB5-4847-9926-4F14F8FB50D6}"/>
              </a:ext>
            </a:extLst>
          </p:cNvPr>
          <p:cNvSpPr>
            <a:spLocks noGrp="1"/>
          </p:cNvSpPr>
          <p:nvPr>
            <p:ph idx="1"/>
          </p:nvPr>
        </p:nvSpPr>
        <p:spPr>
          <a:xfrm>
            <a:off x="838200" y="1825625"/>
            <a:ext cx="4987565" cy="4776142"/>
          </a:xfrm>
        </p:spPr>
        <p:txBody>
          <a:bodyPr>
            <a:normAutofit/>
          </a:bodyPr>
          <a:lstStyle/>
          <a:p>
            <a:r>
              <a:rPr lang="en-US" dirty="0"/>
              <a:t>If columns come from </a:t>
            </a:r>
            <a:r>
              <a:rPr lang="en-US" dirty="0" err="1"/>
              <a:t>OceanAK</a:t>
            </a:r>
            <a:r>
              <a:rPr lang="en-US" dirty="0"/>
              <a:t> with spaces in them, R imports them to have backticks, e.g., `Column 1 Name`. Rename these to remove spaces</a:t>
            </a:r>
          </a:p>
          <a:p>
            <a:endParaRPr lang="en-US" dirty="0"/>
          </a:p>
          <a:p>
            <a:r>
              <a:rPr lang="en-US" i="1" dirty="0"/>
              <a:t>Depending on how you import, you’ll want to pay attention to the names</a:t>
            </a:r>
          </a:p>
        </p:txBody>
      </p:sp>
      <p:sp>
        <p:nvSpPr>
          <p:cNvPr id="4" name="Slide Number Placeholder 3">
            <a:extLst>
              <a:ext uri="{FF2B5EF4-FFF2-40B4-BE49-F238E27FC236}">
                <a16:creationId xmlns:a16="http://schemas.microsoft.com/office/drawing/2014/main" id="{AFB1C597-C856-4549-8200-DD4C93D47F7B}"/>
              </a:ext>
            </a:extLst>
          </p:cNvPr>
          <p:cNvSpPr>
            <a:spLocks noGrp="1"/>
          </p:cNvSpPr>
          <p:nvPr>
            <p:ph type="sldNum" sz="quarter" idx="12"/>
          </p:nvPr>
        </p:nvSpPr>
        <p:spPr/>
        <p:txBody>
          <a:bodyPr/>
          <a:lstStyle/>
          <a:p>
            <a:fld id="{6D95AE55-B5F4-483D-AEFF-E8059F5502F5}" type="slidenum">
              <a:rPr lang="en-US" smtClean="0"/>
              <a:t>62</a:t>
            </a:fld>
            <a:endParaRPr lang="en-US"/>
          </a:p>
        </p:txBody>
      </p:sp>
      <p:sp>
        <p:nvSpPr>
          <p:cNvPr id="6" name="Content Placeholder 2">
            <a:extLst>
              <a:ext uri="{FF2B5EF4-FFF2-40B4-BE49-F238E27FC236}">
                <a16:creationId xmlns:a16="http://schemas.microsoft.com/office/drawing/2014/main" id="{42491765-681E-4613-BF8F-E0286F2FA5F5}"/>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rename(</a:t>
            </a:r>
            <a:r>
              <a:rPr lang="en-US" sz="2000" dirty="0" err="1">
                <a:latin typeface="Consolas" panose="020B0609020204030204" pitchFamily="49" charset="0"/>
              </a:rPr>
              <a:t>dataframename</a:t>
            </a:r>
            <a:r>
              <a:rPr lang="en-US" sz="2000" dirty="0">
                <a:latin typeface="Consolas" panose="020B0609020204030204" pitchFamily="49" charset="0"/>
              </a:rPr>
              <a:t>, “newcolumnname1” = “oldcolumnname1”, “newcolumnname2” = “oldcolumnname2”)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rename(</a:t>
            </a:r>
            <a:r>
              <a:rPr lang="en-US" sz="2000" dirty="0" err="1">
                <a:latin typeface="Consolas" panose="020B0609020204030204" pitchFamily="49" charset="0"/>
              </a:rPr>
              <a:t>dataframename</a:t>
            </a:r>
            <a:r>
              <a:rPr lang="en-US" sz="2000" dirty="0">
                <a:latin typeface="Consolas" panose="020B0609020204030204" pitchFamily="49" charset="0"/>
              </a:rPr>
              <a:t>, “newcolumnname1” = `old column`)</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95227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48AE-D6C5-4D87-9592-59761133E743}"/>
              </a:ext>
            </a:extLst>
          </p:cNvPr>
          <p:cNvSpPr>
            <a:spLocks noGrp="1"/>
          </p:cNvSpPr>
          <p:nvPr>
            <p:ph type="title"/>
          </p:nvPr>
        </p:nvSpPr>
        <p:spPr/>
        <p:txBody>
          <a:bodyPr/>
          <a:lstStyle/>
          <a:p>
            <a:r>
              <a:rPr lang="en-US" dirty="0"/>
              <a:t>Add New Column: </a:t>
            </a:r>
            <a:r>
              <a:rPr lang="en-US" dirty="0">
                <a:latin typeface="Consolas" panose="020B0609020204030204" pitchFamily="49" charset="0"/>
              </a:rPr>
              <a:t>mutate()</a:t>
            </a:r>
          </a:p>
        </p:txBody>
      </p:sp>
      <p:sp>
        <p:nvSpPr>
          <p:cNvPr id="3" name="Content Placeholder 2">
            <a:extLst>
              <a:ext uri="{FF2B5EF4-FFF2-40B4-BE49-F238E27FC236}">
                <a16:creationId xmlns:a16="http://schemas.microsoft.com/office/drawing/2014/main" id="{75B95B52-AC81-4ED6-82D9-207FD25058AA}"/>
              </a:ext>
            </a:extLst>
          </p:cNvPr>
          <p:cNvSpPr>
            <a:spLocks noGrp="1"/>
          </p:cNvSpPr>
          <p:nvPr>
            <p:ph idx="1"/>
          </p:nvPr>
        </p:nvSpPr>
        <p:spPr>
          <a:xfrm>
            <a:off x="838200" y="1825625"/>
            <a:ext cx="5371681" cy="4351338"/>
          </a:xfrm>
        </p:spPr>
        <p:txBody>
          <a:bodyPr/>
          <a:lstStyle/>
          <a:p>
            <a:r>
              <a:rPr lang="en-US" dirty="0"/>
              <a:t>You can add, divide, multiply columns by each other</a:t>
            </a:r>
          </a:p>
          <a:p>
            <a:pPr marL="0" indent="0">
              <a:buNone/>
            </a:pPr>
            <a:endParaRPr lang="en-US" dirty="0"/>
          </a:p>
          <a:p>
            <a:r>
              <a:rPr lang="en-US" dirty="0"/>
              <a:t>Use an “if else” statement to make a conditional column</a:t>
            </a:r>
          </a:p>
        </p:txBody>
      </p:sp>
      <p:sp>
        <p:nvSpPr>
          <p:cNvPr id="4" name="Slide Number Placeholder 3">
            <a:extLst>
              <a:ext uri="{FF2B5EF4-FFF2-40B4-BE49-F238E27FC236}">
                <a16:creationId xmlns:a16="http://schemas.microsoft.com/office/drawing/2014/main" id="{C8E872AC-0736-4B2D-AEF7-35F7D5217975}"/>
              </a:ext>
            </a:extLst>
          </p:cNvPr>
          <p:cNvSpPr>
            <a:spLocks noGrp="1"/>
          </p:cNvSpPr>
          <p:nvPr>
            <p:ph type="sldNum" sz="quarter" idx="12"/>
          </p:nvPr>
        </p:nvSpPr>
        <p:spPr/>
        <p:txBody>
          <a:bodyPr/>
          <a:lstStyle/>
          <a:p>
            <a:fld id="{6D95AE55-B5F4-483D-AEFF-E8059F5502F5}" type="slidenum">
              <a:rPr lang="en-US" smtClean="0"/>
              <a:t>63</a:t>
            </a:fld>
            <a:endParaRPr lang="en-US"/>
          </a:p>
        </p:txBody>
      </p:sp>
      <p:sp>
        <p:nvSpPr>
          <p:cNvPr id="6" name="Content Placeholder 2">
            <a:extLst>
              <a:ext uri="{FF2B5EF4-FFF2-40B4-BE49-F238E27FC236}">
                <a16:creationId xmlns:a16="http://schemas.microsoft.com/office/drawing/2014/main" id="{D639DD9F-7BE4-4471-81C2-1F7DE38E9B2F}"/>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column1 + column2)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column1 / column2)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“Good data”)</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a:t>
            </a:r>
            <a:r>
              <a:rPr lang="en-US" sz="2000" dirty="0" err="1">
                <a:latin typeface="Consolas" panose="020B0609020204030204" pitchFamily="49" charset="0"/>
              </a:rPr>
              <a:t>ifelse</a:t>
            </a:r>
            <a:r>
              <a:rPr lang="en-US" sz="2000" dirty="0">
                <a:latin typeface="Consolas" panose="020B0609020204030204" pitchFamily="49" charset="0"/>
              </a:rPr>
              <a:t>(column1 &gt; 1, “what to write if true", “otherwise write this"))</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049878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D075-D7CE-4CA1-A8C2-1CDFCCD5301F}"/>
              </a:ext>
            </a:extLst>
          </p:cNvPr>
          <p:cNvSpPr>
            <a:spLocks noGrp="1"/>
          </p:cNvSpPr>
          <p:nvPr>
            <p:ph type="title"/>
          </p:nvPr>
        </p:nvSpPr>
        <p:spPr>
          <a:xfrm>
            <a:off x="2192594" y="185469"/>
            <a:ext cx="9825186" cy="1227676"/>
          </a:xfrm>
        </p:spPr>
        <p:txBody>
          <a:bodyPr>
            <a:normAutofit/>
          </a:bodyPr>
          <a:lstStyle/>
          <a:p>
            <a:r>
              <a:rPr lang="en-US" dirty="0"/>
              <a:t>Only Keep Certain Columns: </a:t>
            </a:r>
            <a:r>
              <a:rPr lang="en-US" dirty="0">
                <a:latin typeface="Consolas" panose="020B0609020204030204" pitchFamily="49" charset="0"/>
              </a:rPr>
              <a:t>select()</a:t>
            </a:r>
          </a:p>
        </p:txBody>
      </p:sp>
      <p:sp>
        <p:nvSpPr>
          <p:cNvPr id="3" name="Content Placeholder 2">
            <a:extLst>
              <a:ext uri="{FF2B5EF4-FFF2-40B4-BE49-F238E27FC236}">
                <a16:creationId xmlns:a16="http://schemas.microsoft.com/office/drawing/2014/main" id="{BF0FB999-6A70-432C-A55B-88884BBD47A0}"/>
              </a:ext>
            </a:extLst>
          </p:cNvPr>
          <p:cNvSpPr>
            <a:spLocks noGrp="1"/>
          </p:cNvSpPr>
          <p:nvPr>
            <p:ph idx="1"/>
          </p:nvPr>
        </p:nvSpPr>
        <p:spPr>
          <a:xfrm>
            <a:off x="813316" y="1555468"/>
            <a:ext cx="5420335" cy="4351338"/>
          </a:xfrm>
        </p:spPr>
        <p:txBody>
          <a:bodyPr>
            <a:normAutofit/>
          </a:bodyPr>
          <a:lstStyle/>
          <a:p>
            <a:r>
              <a:rPr lang="en-US" dirty="0"/>
              <a:t>List all columns to keep or add a negative to drop specific columns</a:t>
            </a:r>
          </a:p>
          <a:p>
            <a:endParaRPr lang="en-US" dirty="0"/>
          </a:p>
          <a:p>
            <a:r>
              <a:rPr lang="en-US" dirty="0"/>
              <a:t>Note that you can use </a:t>
            </a:r>
            <a:r>
              <a:rPr lang="en-US" sz="2400" dirty="0">
                <a:latin typeface="Consolas" panose="020B0609020204030204" pitchFamily="49" charset="0"/>
              </a:rPr>
              <a:t>select()</a:t>
            </a:r>
            <a:r>
              <a:rPr lang="en-US" dirty="0"/>
              <a:t> to specify column order</a:t>
            </a:r>
          </a:p>
          <a:p>
            <a:endParaRPr lang="en-US" dirty="0"/>
          </a:p>
          <a:p>
            <a:pPr marL="0" indent="0">
              <a:buNone/>
            </a:pPr>
            <a:r>
              <a:rPr lang="en-US" i="1" dirty="0"/>
              <a:t>(Using the double colon “::” specifies which package the function should come from)</a:t>
            </a:r>
          </a:p>
        </p:txBody>
      </p:sp>
      <p:sp>
        <p:nvSpPr>
          <p:cNvPr id="4" name="Slide Number Placeholder 3">
            <a:extLst>
              <a:ext uri="{FF2B5EF4-FFF2-40B4-BE49-F238E27FC236}">
                <a16:creationId xmlns:a16="http://schemas.microsoft.com/office/drawing/2014/main" id="{7F410B45-121D-4A5C-8FC4-30C17330B356}"/>
              </a:ext>
            </a:extLst>
          </p:cNvPr>
          <p:cNvSpPr>
            <a:spLocks noGrp="1"/>
          </p:cNvSpPr>
          <p:nvPr>
            <p:ph type="sldNum" sz="quarter" idx="12"/>
          </p:nvPr>
        </p:nvSpPr>
        <p:spPr/>
        <p:txBody>
          <a:bodyPr/>
          <a:lstStyle/>
          <a:p>
            <a:fld id="{6D95AE55-B5F4-483D-AEFF-E8059F5502F5}" type="slidenum">
              <a:rPr lang="en-US" smtClean="0"/>
              <a:t>64</a:t>
            </a:fld>
            <a:endParaRPr lang="en-US"/>
          </a:p>
        </p:txBody>
      </p:sp>
      <p:sp>
        <p:nvSpPr>
          <p:cNvPr id="5" name="TextBox 4">
            <a:extLst>
              <a:ext uri="{FF2B5EF4-FFF2-40B4-BE49-F238E27FC236}">
                <a16:creationId xmlns:a16="http://schemas.microsoft.com/office/drawing/2014/main" id="{C5BD56A2-1ACC-46F3-8C22-FB151E7864FE}"/>
              </a:ext>
            </a:extLst>
          </p:cNvPr>
          <p:cNvSpPr txBox="1"/>
          <p:nvPr/>
        </p:nvSpPr>
        <p:spPr>
          <a:xfrm>
            <a:off x="432078" y="6075144"/>
            <a:ext cx="9154049" cy="646331"/>
          </a:xfrm>
          <a:prstGeom prst="rect">
            <a:avLst/>
          </a:prstGeom>
          <a:noFill/>
        </p:spPr>
        <p:txBody>
          <a:bodyPr wrap="square" rtlCol="0">
            <a:spAutoFit/>
          </a:bodyPr>
          <a:lstStyle/>
          <a:p>
            <a:r>
              <a:rPr lang="en-US" dirty="0"/>
              <a:t>Note: There can occasionally be a conflict between </a:t>
            </a:r>
            <a:r>
              <a:rPr lang="en-US" dirty="0" err="1"/>
              <a:t>dplyr’s</a:t>
            </a:r>
            <a:r>
              <a:rPr lang="en-US" dirty="0"/>
              <a:t> select and another package. To ensure that you are using the right select, use </a:t>
            </a:r>
            <a:r>
              <a:rPr lang="en-US" dirty="0" err="1"/>
              <a:t>dplyr</a:t>
            </a:r>
            <a:r>
              <a:rPr lang="en-US" dirty="0"/>
              <a:t>::select(). This is a </a:t>
            </a:r>
            <a:r>
              <a:rPr lang="en-US" i="1" dirty="0"/>
              <a:t>very</a:t>
            </a:r>
            <a:r>
              <a:rPr lang="en-US" dirty="0"/>
              <a:t> rare issue however.</a:t>
            </a:r>
          </a:p>
        </p:txBody>
      </p:sp>
      <p:sp>
        <p:nvSpPr>
          <p:cNvPr id="7" name="Content Placeholder 2">
            <a:extLst>
              <a:ext uri="{FF2B5EF4-FFF2-40B4-BE49-F238E27FC236}">
                <a16:creationId xmlns:a16="http://schemas.microsoft.com/office/drawing/2014/main" id="{0C117F08-2E88-4E5D-967A-BCE294113B1D}"/>
              </a:ext>
            </a:extLst>
          </p:cNvPr>
          <p:cNvSpPr txBox="1">
            <a:spLocks/>
          </p:cNvSpPr>
          <p:nvPr/>
        </p:nvSpPr>
        <p:spPr>
          <a:xfrm>
            <a:off x="6773196" y="1659695"/>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 columnname2, columnname3)</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 columnname2, columnname3)</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a:t>
            </a:r>
          </a:p>
          <a:p>
            <a:pPr marL="0" indent="0">
              <a:buNone/>
            </a:pPr>
            <a:r>
              <a:rPr lang="en-US" sz="2000" dirty="0">
                <a:latin typeface="Consolas" panose="020B0609020204030204" pitchFamily="49" charset="0"/>
              </a:rPr>
              <a:t>-columnname1)</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columnname1:columnname4)</a:t>
            </a: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11822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6C8F-15E2-4DE6-9802-4F9446F039FE}"/>
              </a:ext>
            </a:extLst>
          </p:cNvPr>
          <p:cNvSpPr>
            <a:spLocks noGrp="1"/>
          </p:cNvSpPr>
          <p:nvPr>
            <p:ph type="title"/>
          </p:nvPr>
        </p:nvSpPr>
        <p:spPr/>
        <p:txBody>
          <a:bodyPr/>
          <a:lstStyle/>
          <a:p>
            <a:r>
              <a:rPr lang="en-US" dirty="0"/>
              <a:t>The “pipe”</a:t>
            </a:r>
          </a:p>
        </p:txBody>
      </p:sp>
      <p:sp>
        <p:nvSpPr>
          <p:cNvPr id="3" name="Content Placeholder 2">
            <a:extLst>
              <a:ext uri="{FF2B5EF4-FFF2-40B4-BE49-F238E27FC236}">
                <a16:creationId xmlns:a16="http://schemas.microsoft.com/office/drawing/2014/main" id="{037E883E-6BF8-4C39-9ED7-7DAF6514617C}"/>
              </a:ext>
            </a:extLst>
          </p:cNvPr>
          <p:cNvSpPr>
            <a:spLocks noGrp="1"/>
          </p:cNvSpPr>
          <p:nvPr>
            <p:ph idx="1"/>
          </p:nvPr>
        </p:nvSpPr>
        <p:spPr/>
        <p:txBody>
          <a:bodyPr/>
          <a:lstStyle/>
          <a:p>
            <a:r>
              <a:rPr lang="en-US" dirty="0" err="1"/>
              <a:t>dplyr</a:t>
            </a:r>
            <a:r>
              <a:rPr lang="en-US" dirty="0"/>
              <a:t> also brings use the functionality of a “pipe”, written as %&gt;%</a:t>
            </a:r>
          </a:p>
          <a:p>
            <a:r>
              <a:rPr lang="en-US" dirty="0"/>
              <a:t>The pipe operator allows us to string together several functions and pass each of them to the next one</a:t>
            </a:r>
          </a:p>
          <a:p>
            <a:endParaRPr lang="en-US" dirty="0"/>
          </a:p>
        </p:txBody>
      </p:sp>
      <p:sp>
        <p:nvSpPr>
          <p:cNvPr id="4" name="Slide Number Placeholder 3">
            <a:extLst>
              <a:ext uri="{FF2B5EF4-FFF2-40B4-BE49-F238E27FC236}">
                <a16:creationId xmlns:a16="http://schemas.microsoft.com/office/drawing/2014/main" id="{C399A20E-0706-4BD6-BE7F-F0EA92D26EA8}"/>
              </a:ext>
            </a:extLst>
          </p:cNvPr>
          <p:cNvSpPr>
            <a:spLocks noGrp="1"/>
          </p:cNvSpPr>
          <p:nvPr>
            <p:ph type="sldNum" sz="quarter" idx="12"/>
          </p:nvPr>
        </p:nvSpPr>
        <p:spPr/>
        <p:txBody>
          <a:bodyPr/>
          <a:lstStyle/>
          <a:p>
            <a:fld id="{6D95AE55-B5F4-483D-AEFF-E8059F5502F5}" type="slidenum">
              <a:rPr lang="en-US" smtClean="0"/>
              <a:t>65</a:t>
            </a:fld>
            <a:endParaRPr lang="en-US"/>
          </a:p>
        </p:txBody>
      </p:sp>
      <p:sp>
        <p:nvSpPr>
          <p:cNvPr id="7" name="Content Placeholder 2">
            <a:extLst>
              <a:ext uri="{FF2B5EF4-FFF2-40B4-BE49-F238E27FC236}">
                <a16:creationId xmlns:a16="http://schemas.microsoft.com/office/drawing/2014/main" id="{1127E714-95AB-436E-BE41-87CD2ECE920D}"/>
              </a:ext>
            </a:extLst>
          </p:cNvPr>
          <p:cNvSpPr txBox="1">
            <a:spLocks/>
          </p:cNvSpPr>
          <p:nvPr/>
        </p:nvSpPr>
        <p:spPr>
          <a:xfrm>
            <a:off x="838200" y="3429000"/>
            <a:ext cx="10802257" cy="134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a:highlight>
                  <a:srgbClr val="00FFFF"/>
                </a:highlight>
                <a:latin typeface="Consolas" panose="020B0609020204030204" pitchFamily="49" charset="0"/>
              </a:rPr>
              <a:t>filter</a:t>
            </a:r>
            <a:r>
              <a:rPr lang="en-US" sz="2000" dirty="0">
                <a:latin typeface="Consolas" panose="020B0609020204030204" pitchFamily="49" charset="0"/>
              </a:rPr>
              <a:t>(</a:t>
            </a:r>
            <a:r>
              <a:rPr lang="en-US" sz="2000" dirty="0" err="1">
                <a:latin typeface="Consolas" panose="020B0609020204030204" pitchFamily="49" charset="0"/>
              </a:rPr>
              <a:t>dataframename</a:t>
            </a:r>
            <a:r>
              <a:rPr lang="en-US" sz="2000" dirty="0">
                <a:latin typeface="Consolas" panose="020B0609020204030204" pitchFamily="49" charset="0"/>
              </a:rPr>
              <a:t>, Year == 2018)</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a:highlight>
                  <a:srgbClr val="00FF00"/>
                </a:highlight>
                <a:latin typeface="Consolas" panose="020B0609020204030204" pitchFamily="49" charset="0"/>
              </a:rPr>
              <a:t>mutate</a:t>
            </a:r>
            <a:r>
              <a:rPr lang="en-US" sz="2000" dirty="0">
                <a:latin typeface="Consolas" panose="020B0609020204030204" pitchFamily="49" charset="0"/>
              </a:rPr>
              <a:t>(</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surveymonth</a:t>
            </a:r>
            <a:r>
              <a:rPr lang="en-US" sz="2000" dirty="0">
                <a:latin typeface="Consolas" panose="020B0609020204030204" pitchFamily="49" charset="0"/>
              </a:rPr>
              <a:t> = month(</a:t>
            </a:r>
            <a:r>
              <a:rPr lang="en-US" sz="2000" dirty="0" err="1">
                <a:latin typeface="Consolas" panose="020B0609020204030204" pitchFamily="49" charset="0"/>
              </a:rPr>
              <a:t>surveydate</a:t>
            </a:r>
            <a:r>
              <a:rPr lang="en-US" sz="2000" dirty="0">
                <a:latin typeface="Consolas" panose="020B0609020204030204" pitchFamily="49" charset="0"/>
              </a:rPr>
              <a:t>))</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a:highlight>
                  <a:srgbClr val="FF00FF"/>
                </a:highlight>
                <a:latin typeface="Consolas" panose="020B0609020204030204" pitchFamily="49" charset="0"/>
              </a:rPr>
              <a:t>select</a:t>
            </a:r>
            <a:r>
              <a:rPr lang="en-US" sz="2000" dirty="0">
                <a:latin typeface="Consolas" panose="020B0609020204030204" pitchFamily="49" charset="0"/>
              </a:rPr>
              <a:t>(</a:t>
            </a:r>
            <a:r>
              <a:rPr lang="en-US" sz="2000" dirty="0" err="1">
                <a:latin typeface="Consolas" panose="020B0609020204030204" pitchFamily="49" charset="0"/>
              </a:rPr>
              <a:t>dataframename</a:t>
            </a:r>
            <a:r>
              <a:rPr lang="en-US" sz="2000" dirty="0">
                <a:latin typeface="Consolas" panose="020B0609020204030204" pitchFamily="49" charset="0"/>
              </a:rPr>
              <a:t>, Year, </a:t>
            </a:r>
            <a:r>
              <a:rPr lang="en-US" sz="2000" dirty="0" err="1">
                <a:latin typeface="Consolas" panose="020B0609020204030204" pitchFamily="49" charset="0"/>
              </a:rPr>
              <a:t>surveymonth</a:t>
            </a:r>
            <a:r>
              <a:rPr lang="en-US" sz="2000" dirty="0">
                <a:latin typeface="Consolas" panose="020B0609020204030204" pitchFamily="49" charset="0"/>
              </a:rPr>
              <a:t>, </a:t>
            </a:r>
            <a:r>
              <a:rPr lang="en-US" sz="2000" dirty="0" err="1">
                <a:latin typeface="Consolas" panose="020B0609020204030204" pitchFamily="49" charset="0"/>
              </a:rPr>
              <a:t>totalcount</a:t>
            </a: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
        <p:nvSpPr>
          <p:cNvPr id="9" name="Content Placeholder 2">
            <a:extLst>
              <a:ext uri="{FF2B5EF4-FFF2-40B4-BE49-F238E27FC236}">
                <a16:creationId xmlns:a16="http://schemas.microsoft.com/office/drawing/2014/main" id="{8230E1AD-DBA0-4D38-8203-37B1350A89D7}"/>
              </a:ext>
            </a:extLst>
          </p:cNvPr>
          <p:cNvSpPr txBox="1">
            <a:spLocks/>
          </p:cNvSpPr>
          <p:nvPr/>
        </p:nvSpPr>
        <p:spPr>
          <a:xfrm>
            <a:off x="838200" y="4961269"/>
            <a:ext cx="10802257" cy="134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err="1">
                <a:latin typeface="Consolas" panose="020B0609020204030204" pitchFamily="49" charset="0"/>
              </a:rPr>
              <a:t>dataframename</a:t>
            </a:r>
            <a:r>
              <a:rPr lang="en-US" sz="2000" dirty="0">
                <a:latin typeface="Consolas" panose="020B0609020204030204" pitchFamily="49" charset="0"/>
              </a:rPr>
              <a:t> %&gt;% </a:t>
            </a:r>
            <a:r>
              <a:rPr lang="en-US" sz="2000" dirty="0">
                <a:highlight>
                  <a:srgbClr val="00FFFF"/>
                </a:highlight>
                <a:latin typeface="Consolas" panose="020B0609020204030204" pitchFamily="49" charset="0"/>
              </a:rPr>
              <a:t>filter</a:t>
            </a:r>
            <a:r>
              <a:rPr lang="en-US" sz="2000" dirty="0">
                <a:latin typeface="Consolas" panose="020B0609020204030204" pitchFamily="49" charset="0"/>
              </a:rPr>
              <a:t>(Year == 2018) %&gt;% </a:t>
            </a:r>
          </a:p>
          <a:p>
            <a:pPr marL="0" indent="0">
              <a:buNone/>
            </a:pPr>
            <a:r>
              <a:rPr lang="en-US" sz="2000" dirty="0">
                <a:latin typeface="Consolas" panose="020B0609020204030204" pitchFamily="49" charset="0"/>
              </a:rPr>
              <a:t>				</a:t>
            </a:r>
            <a:r>
              <a:rPr lang="en-US" sz="2000" dirty="0">
                <a:highlight>
                  <a:srgbClr val="00FF00"/>
                </a:highlight>
                <a:latin typeface="Consolas" panose="020B0609020204030204" pitchFamily="49" charset="0"/>
              </a:rPr>
              <a:t>mutate</a:t>
            </a:r>
            <a:r>
              <a:rPr lang="en-US" sz="2000" dirty="0">
                <a:latin typeface="Consolas" panose="020B0609020204030204" pitchFamily="49" charset="0"/>
              </a:rPr>
              <a:t>(</a:t>
            </a:r>
            <a:r>
              <a:rPr lang="en-US" sz="2000" dirty="0" err="1">
                <a:latin typeface="Consolas" panose="020B0609020204030204" pitchFamily="49" charset="0"/>
              </a:rPr>
              <a:t>surveymonth</a:t>
            </a:r>
            <a:r>
              <a:rPr lang="en-US" sz="2000" dirty="0">
                <a:latin typeface="Consolas" panose="020B0609020204030204" pitchFamily="49" charset="0"/>
              </a:rPr>
              <a:t> = month(</a:t>
            </a:r>
            <a:r>
              <a:rPr lang="en-US" sz="2000" dirty="0" err="1">
                <a:latin typeface="Consolas" panose="020B0609020204030204" pitchFamily="49" charset="0"/>
              </a:rPr>
              <a:t>surveydate</a:t>
            </a:r>
            <a:r>
              <a:rPr lang="en-US" sz="2000" dirty="0">
                <a:latin typeface="Consolas" panose="020B0609020204030204" pitchFamily="49" charset="0"/>
              </a:rPr>
              <a:t>)) %&gt;% </a:t>
            </a:r>
          </a:p>
          <a:p>
            <a:pPr marL="0" indent="0">
              <a:buNone/>
            </a:pPr>
            <a:r>
              <a:rPr lang="en-US" sz="2000" dirty="0">
                <a:latin typeface="Consolas" panose="020B0609020204030204" pitchFamily="49" charset="0"/>
              </a:rPr>
              <a:t>				</a:t>
            </a:r>
            <a:r>
              <a:rPr lang="en-US" sz="2000" dirty="0">
                <a:highlight>
                  <a:srgbClr val="FF00FF"/>
                </a:highlight>
                <a:latin typeface="Consolas" panose="020B0609020204030204" pitchFamily="49" charset="0"/>
              </a:rPr>
              <a:t>select</a:t>
            </a:r>
            <a:r>
              <a:rPr lang="en-US" sz="2000" dirty="0">
                <a:latin typeface="Consolas" panose="020B0609020204030204" pitchFamily="49" charset="0"/>
              </a:rPr>
              <a:t>(Year, </a:t>
            </a:r>
            <a:r>
              <a:rPr lang="en-US" sz="2000" dirty="0" err="1">
                <a:latin typeface="Consolas" panose="020B0609020204030204" pitchFamily="49" charset="0"/>
              </a:rPr>
              <a:t>surveymonth</a:t>
            </a:r>
            <a:r>
              <a:rPr lang="en-US" sz="2000" dirty="0">
                <a:latin typeface="Consolas" panose="020B0609020204030204" pitchFamily="49" charset="0"/>
              </a:rPr>
              <a:t>, </a:t>
            </a:r>
            <a:r>
              <a:rPr lang="en-US" sz="2000" dirty="0" err="1">
                <a:latin typeface="Consolas" panose="020B0609020204030204" pitchFamily="49" charset="0"/>
              </a:rPr>
              <a:t>totalcount</a:t>
            </a: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054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54C9-AD97-48EA-AF14-12B07FAC814B}"/>
              </a:ext>
            </a:extLst>
          </p:cNvPr>
          <p:cNvSpPr>
            <a:spLocks noGrp="1"/>
          </p:cNvSpPr>
          <p:nvPr>
            <p:ph type="title"/>
          </p:nvPr>
        </p:nvSpPr>
        <p:spPr/>
        <p:txBody>
          <a:bodyPr/>
          <a:lstStyle/>
          <a:p>
            <a:r>
              <a:rPr lang="en-US" dirty="0"/>
              <a:t>%&gt;% advantages</a:t>
            </a:r>
          </a:p>
        </p:txBody>
      </p:sp>
      <p:sp>
        <p:nvSpPr>
          <p:cNvPr id="3" name="Content Placeholder 2">
            <a:extLst>
              <a:ext uri="{FF2B5EF4-FFF2-40B4-BE49-F238E27FC236}">
                <a16:creationId xmlns:a16="http://schemas.microsoft.com/office/drawing/2014/main" id="{4E4C28F4-A493-4943-8B41-D326FB9D1D4D}"/>
              </a:ext>
            </a:extLst>
          </p:cNvPr>
          <p:cNvSpPr>
            <a:spLocks noGrp="1"/>
          </p:cNvSpPr>
          <p:nvPr>
            <p:ph idx="1"/>
          </p:nvPr>
        </p:nvSpPr>
        <p:spPr>
          <a:xfrm>
            <a:off x="558800" y="1825625"/>
            <a:ext cx="7162800" cy="4351338"/>
          </a:xfrm>
        </p:spPr>
        <p:txBody>
          <a:bodyPr>
            <a:normAutofit lnSpcReduction="10000"/>
          </a:bodyPr>
          <a:lstStyle/>
          <a:p>
            <a:pPr marL="0" indent="0">
              <a:buNone/>
            </a:pPr>
            <a:r>
              <a:rPr lang="en-US" dirty="0"/>
              <a:t>The pipe passes the object from the left to the right. Most often this passes a </a:t>
            </a:r>
            <a:r>
              <a:rPr lang="en-US" dirty="0" err="1"/>
              <a:t>dataframe</a:t>
            </a:r>
            <a:r>
              <a:rPr lang="en-US" dirty="0"/>
              <a:t> as an argument from the left to the right. </a:t>
            </a:r>
          </a:p>
          <a:p>
            <a:pPr marL="0" indent="0">
              <a:buNone/>
            </a:pPr>
            <a:endParaRPr lang="en-US" dirty="0"/>
          </a:p>
          <a:p>
            <a:pPr marL="0" indent="0">
              <a:buNone/>
            </a:pPr>
            <a:r>
              <a:rPr lang="en-US" dirty="0"/>
              <a:t>Stringing together many lines of code at once is: </a:t>
            </a:r>
          </a:p>
          <a:p>
            <a:r>
              <a:rPr lang="en-US" sz="2600" dirty="0"/>
              <a:t>more readable, </a:t>
            </a:r>
          </a:p>
          <a:p>
            <a:r>
              <a:rPr lang="en-US" sz="2600" dirty="0"/>
              <a:t>doesn’t repeat the same variables over and over, </a:t>
            </a:r>
          </a:p>
          <a:p>
            <a:r>
              <a:rPr lang="en-US" sz="2600" dirty="0"/>
              <a:t>helps prevent “out of order” code problems, </a:t>
            </a:r>
          </a:p>
          <a:p>
            <a:r>
              <a:rPr lang="en-US" sz="2600" dirty="0"/>
              <a:t>reduces excessive nesting of functions within functions</a:t>
            </a:r>
          </a:p>
        </p:txBody>
      </p:sp>
      <p:sp>
        <p:nvSpPr>
          <p:cNvPr id="4" name="Slide Number Placeholder 3">
            <a:extLst>
              <a:ext uri="{FF2B5EF4-FFF2-40B4-BE49-F238E27FC236}">
                <a16:creationId xmlns:a16="http://schemas.microsoft.com/office/drawing/2014/main" id="{50F24D77-9B66-48B9-93A9-C6EE7964EA22}"/>
              </a:ext>
            </a:extLst>
          </p:cNvPr>
          <p:cNvSpPr>
            <a:spLocks noGrp="1"/>
          </p:cNvSpPr>
          <p:nvPr>
            <p:ph type="sldNum" sz="quarter" idx="12"/>
          </p:nvPr>
        </p:nvSpPr>
        <p:spPr/>
        <p:txBody>
          <a:bodyPr/>
          <a:lstStyle/>
          <a:p>
            <a:fld id="{6D95AE55-B5F4-483D-AEFF-E8059F5502F5}" type="slidenum">
              <a:rPr lang="en-US" smtClean="0"/>
              <a:t>66</a:t>
            </a:fld>
            <a:endParaRPr lang="en-US"/>
          </a:p>
        </p:txBody>
      </p:sp>
      <p:pic>
        <p:nvPicPr>
          <p:cNvPr id="6" name="Picture 5" descr="A close up of a sign&#10;&#10;Description automatically generated">
            <a:extLst>
              <a:ext uri="{FF2B5EF4-FFF2-40B4-BE49-F238E27FC236}">
                <a16:creationId xmlns:a16="http://schemas.microsoft.com/office/drawing/2014/main" id="{A57B37E1-5B81-43A4-959B-35ED8056AA8E}"/>
              </a:ext>
            </a:extLst>
          </p:cNvPr>
          <p:cNvPicPr>
            <a:picLocks noChangeAspect="1"/>
          </p:cNvPicPr>
          <p:nvPr/>
        </p:nvPicPr>
        <p:blipFill rotWithShape="1">
          <a:blip r:embed="rId2">
            <a:extLst>
              <a:ext uri="{28A0092B-C50C-407E-A947-70E740481C1C}">
                <a14:useLocalDpi xmlns:a14="http://schemas.microsoft.com/office/drawing/2010/main" val="0"/>
              </a:ext>
            </a:extLst>
          </a:blip>
          <a:srcRect l="4365" t="27810" r="4613" b="27250"/>
          <a:stretch/>
        </p:blipFill>
        <p:spPr>
          <a:xfrm>
            <a:off x="8128000" y="2824297"/>
            <a:ext cx="3708400" cy="2120900"/>
          </a:xfrm>
          <a:prstGeom prst="rect">
            <a:avLst/>
          </a:prstGeom>
        </p:spPr>
      </p:pic>
    </p:spTree>
    <p:extLst>
      <p:ext uri="{BB962C8B-B14F-4D97-AF65-F5344CB8AC3E}">
        <p14:creationId xmlns:p14="http://schemas.microsoft.com/office/powerpoint/2010/main" val="2807404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014A-2E5B-44FB-9A09-86CA1D7EF401}"/>
              </a:ext>
            </a:extLst>
          </p:cNvPr>
          <p:cNvSpPr>
            <a:spLocks noGrp="1"/>
          </p:cNvSpPr>
          <p:nvPr>
            <p:ph type="title"/>
          </p:nvPr>
        </p:nvSpPr>
        <p:spPr/>
        <p:txBody>
          <a:bodyPr/>
          <a:lstStyle/>
          <a:p>
            <a:r>
              <a:rPr lang="en-US" dirty="0"/>
              <a:t>Replace a value: </a:t>
            </a:r>
            <a:r>
              <a:rPr lang="en-US" dirty="0">
                <a:latin typeface="Consolas" panose="020B0609020204030204" pitchFamily="49" charset="0"/>
              </a:rPr>
              <a:t>recode()</a:t>
            </a:r>
          </a:p>
        </p:txBody>
      </p:sp>
      <p:sp>
        <p:nvSpPr>
          <p:cNvPr id="3" name="Content Placeholder 2">
            <a:extLst>
              <a:ext uri="{FF2B5EF4-FFF2-40B4-BE49-F238E27FC236}">
                <a16:creationId xmlns:a16="http://schemas.microsoft.com/office/drawing/2014/main" id="{93753B24-05E4-4C62-8B5E-924495BB53B7}"/>
              </a:ext>
            </a:extLst>
          </p:cNvPr>
          <p:cNvSpPr>
            <a:spLocks noGrp="1"/>
          </p:cNvSpPr>
          <p:nvPr>
            <p:ph idx="1"/>
          </p:nvPr>
        </p:nvSpPr>
        <p:spPr>
          <a:xfrm>
            <a:off x="558800" y="1825624"/>
            <a:ext cx="6146800" cy="4747895"/>
          </a:xfrm>
        </p:spPr>
        <p:txBody>
          <a:bodyPr/>
          <a:lstStyle/>
          <a:p>
            <a:r>
              <a:rPr lang="en-US" dirty="0"/>
              <a:t>You may often want to replace a value in the </a:t>
            </a:r>
            <a:r>
              <a:rPr lang="en-US" dirty="0" err="1"/>
              <a:t>dataframe</a:t>
            </a:r>
            <a:r>
              <a:rPr lang="en-US" dirty="0"/>
              <a:t>. </a:t>
            </a:r>
          </a:p>
          <a:p>
            <a:pPr lvl="1"/>
            <a:r>
              <a:rPr lang="en-US" dirty="0"/>
              <a:t>E.g., In column “Species” you want to change “coho” to “Coho Salmon”</a:t>
            </a:r>
          </a:p>
          <a:p>
            <a:endParaRPr lang="en-US" dirty="0"/>
          </a:p>
          <a:p>
            <a:r>
              <a:rPr lang="en-US" dirty="0"/>
              <a:t>recode() is for replacing a value</a:t>
            </a:r>
          </a:p>
          <a:p>
            <a:endParaRPr lang="en-US" dirty="0"/>
          </a:p>
          <a:p>
            <a:r>
              <a:rPr lang="en-US" dirty="0" err="1"/>
              <a:t>replace_na</a:t>
            </a:r>
            <a:r>
              <a:rPr lang="en-US" dirty="0"/>
              <a:t>() replaces all NAs in a column. (From package “</a:t>
            </a:r>
            <a:r>
              <a:rPr lang="en-US" dirty="0" err="1"/>
              <a:t>tidyr</a:t>
            </a:r>
            <a:r>
              <a:rPr lang="en-US" dirty="0"/>
              <a:t>”)</a:t>
            </a:r>
          </a:p>
          <a:p>
            <a:pPr lvl="1"/>
            <a:r>
              <a:rPr lang="en-US" dirty="0"/>
              <a:t>Be aware of the potential issue with replacing all NAs!</a:t>
            </a:r>
          </a:p>
        </p:txBody>
      </p:sp>
      <p:sp>
        <p:nvSpPr>
          <p:cNvPr id="4" name="Slide Number Placeholder 3">
            <a:extLst>
              <a:ext uri="{FF2B5EF4-FFF2-40B4-BE49-F238E27FC236}">
                <a16:creationId xmlns:a16="http://schemas.microsoft.com/office/drawing/2014/main" id="{915B9ED2-6D9F-466D-AC9D-6CB6EBBC89EB}"/>
              </a:ext>
            </a:extLst>
          </p:cNvPr>
          <p:cNvSpPr>
            <a:spLocks noGrp="1"/>
          </p:cNvSpPr>
          <p:nvPr>
            <p:ph type="sldNum" sz="quarter" idx="12"/>
          </p:nvPr>
        </p:nvSpPr>
        <p:spPr/>
        <p:txBody>
          <a:bodyPr/>
          <a:lstStyle/>
          <a:p>
            <a:fld id="{6D95AE55-B5F4-483D-AEFF-E8059F5502F5}" type="slidenum">
              <a:rPr lang="en-US" smtClean="0"/>
              <a:t>67</a:t>
            </a:fld>
            <a:endParaRPr lang="en-US"/>
          </a:p>
        </p:txBody>
      </p:sp>
      <p:sp>
        <p:nvSpPr>
          <p:cNvPr id="5" name="Content Placeholder 2">
            <a:extLst>
              <a:ext uri="{FF2B5EF4-FFF2-40B4-BE49-F238E27FC236}">
                <a16:creationId xmlns:a16="http://schemas.microsoft.com/office/drawing/2014/main" id="{6A577DF2-4000-4942-994C-DE2A8140061B}"/>
              </a:ext>
            </a:extLst>
          </p:cNvPr>
          <p:cNvSpPr txBox="1">
            <a:spLocks/>
          </p:cNvSpPr>
          <p:nvPr/>
        </p:nvSpPr>
        <p:spPr>
          <a:xfrm>
            <a:off x="6773196" y="1966452"/>
            <a:ext cx="5244584" cy="42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mutate(Species =  recode(Species, “coho” = “Coho Salmon”))</a:t>
            </a:r>
          </a:p>
          <a:p>
            <a:pPr marL="457200" indent="-457200">
              <a:buNone/>
            </a:pPr>
            <a:endParaRPr lang="en-US" sz="2000" dirty="0">
              <a:latin typeface="Consolas" panose="020B0609020204030204" pitchFamily="49" charset="0"/>
            </a:endParaRPr>
          </a:p>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a:t>
            </a:r>
            <a:r>
              <a:rPr lang="en-US" sz="2000" dirty="0" err="1">
                <a:latin typeface="Consolas" panose="020B0609020204030204" pitchFamily="49" charset="0"/>
              </a:rPr>
              <a:t>columnname</a:t>
            </a:r>
            <a:r>
              <a:rPr lang="en-US" sz="2000" dirty="0">
                <a:latin typeface="Consolas" panose="020B0609020204030204" pitchFamily="49" charset="0"/>
              </a:rPr>
              <a:t> = recode(</a:t>
            </a:r>
            <a:r>
              <a:rPr lang="en-US" sz="2000" dirty="0" err="1">
                <a:latin typeface="Consolas" panose="020B0609020204030204" pitchFamily="49" charset="0"/>
              </a:rPr>
              <a:t>columnname</a:t>
            </a:r>
            <a:r>
              <a:rPr lang="en-US" sz="2000" dirty="0">
                <a:latin typeface="Consolas" panose="020B0609020204030204" pitchFamily="49" charset="0"/>
              </a:rPr>
              <a:t>, “</a:t>
            </a:r>
            <a:r>
              <a:rPr lang="en-US" sz="2000" dirty="0" err="1">
                <a:latin typeface="Consolas" panose="020B0609020204030204" pitchFamily="49" charset="0"/>
              </a:rPr>
              <a:t>oldvalue</a:t>
            </a:r>
            <a:r>
              <a:rPr lang="en-US" sz="2000" dirty="0">
                <a:latin typeface="Consolas" panose="020B0609020204030204" pitchFamily="49" charset="0"/>
              </a:rPr>
              <a:t>” = “new and improved value”))</a:t>
            </a:r>
          </a:p>
          <a:p>
            <a:pPr marL="457200" indent="-457200">
              <a:buNone/>
            </a:pPr>
            <a:endParaRPr lang="en-US" sz="2000" dirty="0">
              <a:latin typeface="Consolas" panose="020B0609020204030204" pitchFamily="49" charset="0"/>
            </a:endParaRPr>
          </a:p>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a:t>
            </a:r>
            <a:r>
              <a:rPr lang="en-US" sz="2000" dirty="0" err="1">
                <a:latin typeface="Consolas" panose="020B0609020204030204" pitchFamily="49" charset="0"/>
              </a:rPr>
              <a:t>columnname</a:t>
            </a:r>
            <a:r>
              <a:rPr lang="en-US" sz="2000" dirty="0">
                <a:latin typeface="Consolas" panose="020B0609020204030204" pitchFamily="49" charset="0"/>
              </a:rPr>
              <a:t> = </a:t>
            </a:r>
            <a:r>
              <a:rPr lang="en-US" sz="2000" dirty="0" err="1">
                <a:latin typeface="Consolas" panose="020B0609020204030204" pitchFamily="49" charset="0"/>
              </a:rPr>
              <a:t>replace_na</a:t>
            </a:r>
            <a:r>
              <a:rPr lang="en-US" sz="2000" dirty="0">
                <a:latin typeface="Consolas" panose="020B0609020204030204" pitchFamily="49" charset="0"/>
              </a:rPr>
              <a:t>(</a:t>
            </a:r>
            <a:r>
              <a:rPr lang="en-US" sz="2000" dirty="0" err="1">
                <a:latin typeface="Consolas" panose="020B0609020204030204" pitchFamily="49" charset="0"/>
              </a:rPr>
              <a:t>columnname</a:t>
            </a:r>
            <a:r>
              <a:rPr lang="en-US" sz="2000" dirty="0">
                <a:latin typeface="Consolas" panose="020B0609020204030204" pitchFamily="49" charset="0"/>
              </a:rPr>
              <a:t>, “what you want it replaced with”))</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4548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4</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658761" y="1413144"/>
            <a:ext cx="5437239" cy="5471753"/>
          </a:xfrm>
        </p:spPr>
        <p:txBody>
          <a:bodyPr>
            <a:normAutofit/>
          </a:bodyPr>
          <a:lstStyle/>
          <a:p>
            <a:pPr marL="0" indent="0">
              <a:buNone/>
            </a:pPr>
            <a:r>
              <a:rPr lang="en-US" dirty="0"/>
              <a:t>Filter a </a:t>
            </a:r>
            <a:r>
              <a:rPr lang="en-US" dirty="0" err="1"/>
              <a:t>dataframe</a:t>
            </a:r>
            <a:r>
              <a:rPr lang="en-US" dirty="0"/>
              <a:t> named “df” to remove NAs from column “</a:t>
            </a:r>
            <a:r>
              <a:rPr lang="en-US" dirty="0" err="1"/>
              <a:t>leng</a:t>
            </a:r>
            <a:r>
              <a:rPr lang="en-US" dirty="0"/>
              <a:t>”</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na.rm=TRUE)</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a:t>
            </a:r>
          </a:p>
          <a:p>
            <a:pPr>
              <a:spcBef>
                <a:spcPts val="1800"/>
              </a:spcBef>
            </a:pPr>
            <a:r>
              <a:rPr lang="en-US" sz="2400" dirty="0">
                <a:latin typeface="Consolas" panose="020B0609020204030204" pitchFamily="49" charset="0"/>
              </a:rPr>
              <a:t>filter(df, !is.na(</a:t>
            </a:r>
            <a:r>
              <a:rPr lang="en-US" sz="2400" dirty="0" err="1">
                <a:latin typeface="Consolas" panose="020B0609020204030204" pitchFamily="49" charset="0"/>
              </a:rPr>
              <a:t>leng</a:t>
            </a:r>
            <a:r>
              <a:rPr lang="en-US" sz="2400" dirty="0">
                <a:latin typeface="Consolas" panose="020B0609020204030204" pitchFamily="49" charset="0"/>
              </a:rPr>
              <a:t>))</a:t>
            </a:r>
          </a:p>
          <a:p>
            <a:pPr>
              <a:spcBef>
                <a:spcPts val="1800"/>
              </a:spcBef>
            </a:pPr>
            <a:r>
              <a:rPr lang="en-US" sz="2400" dirty="0">
                <a:latin typeface="Consolas" panose="020B0609020204030204" pitchFamily="49" charset="0"/>
              </a:rPr>
              <a:t>filter(</a:t>
            </a:r>
            <a:r>
              <a:rPr lang="en-US" sz="2400" dirty="0" err="1">
                <a:latin typeface="Consolas" panose="020B0609020204030204" pitchFamily="49" charset="0"/>
              </a:rPr>
              <a:t>df$leng</a:t>
            </a:r>
            <a:r>
              <a:rPr lang="en-US" sz="2400" dirty="0">
                <a:latin typeface="Consolas" panose="020B0609020204030204" pitchFamily="49" charset="0"/>
              </a:rPr>
              <a:t>, is.na)</a:t>
            </a:r>
          </a:p>
          <a:p>
            <a:pPr>
              <a:spcBef>
                <a:spcPts val="1800"/>
              </a:spcBef>
            </a:pPr>
            <a:r>
              <a:rPr lang="en-US" sz="2400" dirty="0">
                <a:latin typeface="Consolas" panose="020B0609020204030204" pitchFamily="49" charset="0"/>
              </a:rPr>
              <a:t>df %&gt;% filter(!is.na(</a:t>
            </a:r>
            <a:r>
              <a:rPr lang="en-US" sz="2400" dirty="0" err="1">
                <a:latin typeface="Consolas" panose="020B0609020204030204" pitchFamily="49" charset="0"/>
              </a:rPr>
              <a:t>leng</a:t>
            </a:r>
            <a:r>
              <a:rPr lang="en-US" sz="2400" dirty="0">
                <a:latin typeface="Consolas" panose="020B0609020204030204" pitchFamily="49" charset="0"/>
              </a:rPr>
              <a:t>))</a:t>
            </a:r>
          </a:p>
          <a:p>
            <a:pPr marL="0" indent="0">
              <a:buNone/>
            </a:pPr>
            <a:endParaRPr lang="en-US" sz="4000" dirty="0">
              <a:latin typeface="Consolas" panose="020B0609020204030204" pitchFamily="49" charset="0"/>
            </a:endParaRPr>
          </a:p>
          <a:p>
            <a:pPr marL="0" indent="0">
              <a:buNone/>
            </a:pPr>
            <a:r>
              <a:rPr lang="en-US" dirty="0"/>
              <a:t>Can test your answers in R using other existing </a:t>
            </a:r>
            <a:r>
              <a:rPr lang="en-US" dirty="0" err="1"/>
              <a:t>dataframes</a:t>
            </a:r>
            <a:endParaRPr lang="en-US" dirty="0"/>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413145"/>
            <a:ext cx="5610330" cy="4244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From </a:t>
            </a:r>
            <a:r>
              <a:rPr lang="en-US" dirty="0" err="1"/>
              <a:t>dataframe</a:t>
            </a:r>
            <a:r>
              <a:rPr lang="en-US" dirty="0"/>
              <a:t> “df”, calculate a new column of CPUE from columns “catch” and “effort”</a:t>
            </a:r>
          </a:p>
          <a:p>
            <a:r>
              <a:rPr lang="en-US" sz="2400" dirty="0">
                <a:latin typeface="Consolas" panose="020B0609020204030204" pitchFamily="49" charset="0"/>
              </a:rPr>
              <a:t>mutate(df, CPUE = catch / effort)</a:t>
            </a:r>
          </a:p>
          <a:p>
            <a:r>
              <a:rPr lang="en-US" sz="2400" dirty="0" err="1">
                <a:latin typeface="Consolas" panose="020B0609020204030204" pitchFamily="49" charset="0"/>
              </a:rPr>
              <a:t>newcolumn</a:t>
            </a:r>
            <a:r>
              <a:rPr lang="en-US" sz="2400" dirty="0">
                <a:latin typeface="Consolas" panose="020B0609020204030204" pitchFamily="49" charset="0"/>
              </a:rPr>
              <a:t>(df %&gt;% CPUE = catch / effort)</a:t>
            </a:r>
          </a:p>
          <a:p>
            <a:r>
              <a:rPr lang="en-US" sz="2400" dirty="0" err="1">
                <a:latin typeface="Consolas" panose="020B0609020204030204" pitchFamily="49" charset="0"/>
              </a:rPr>
              <a:t>df$CPUE</a:t>
            </a:r>
            <a:r>
              <a:rPr lang="en-US" sz="2400" dirty="0">
                <a:latin typeface="Consolas" panose="020B0609020204030204" pitchFamily="49" charset="0"/>
              </a:rPr>
              <a:t> &lt;- mutate(</a:t>
            </a:r>
            <a:r>
              <a:rPr lang="en-US" sz="2400" dirty="0" err="1">
                <a:latin typeface="Consolas" panose="020B0609020204030204" pitchFamily="49" charset="0"/>
              </a:rPr>
              <a:t>df$catch</a:t>
            </a:r>
            <a:r>
              <a:rPr lang="en-US" sz="2400" dirty="0">
                <a:latin typeface="Consolas" panose="020B0609020204030204" pitchFamily="49" charset="0"/>
              </a:rPr>
              <a:t> / effort)</a:t>
            </a:r>
          </a:p>
          <a:p>
            <a:r>
              <a:rPr lang="en-US" sz="2400" dirty="0" err="1">
                <a:latin typeface="Consolas" panose="020B0609020204030204" pitchFamily="49" charset="0"/>
              </a:rPr>
              <a:t>df$CPUE</a:t>
            </a:r>
            <a:r>
              <a:rPr lang="en-US" sz="2400" dirty="0">
                <a:latin typeface="Consolas" panose="020B0609020204030204" pitchFamily="49" charset="0"/>
              </a:rPr>
              <a:t> &lt;- Mutate(df, CPUE = catch / effort)</a:t>
            </a: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68</a:t>
            </a:fld>
            <a:endParaRPr lang="en-US"/>
          </a:p>
        </p:txBody>
      </p:sp>
    </p:spTree>
    <p:extLst>
      <p:ext uri="{BB962C8B-B14F-4D97-AF65-F5344CB8AC3E}">
        <p14:creationId xmlns:p14="http://schemas.microsoft.com/office/powerpoint/2010/main" val="2382774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4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658761" y="1413145"/>
            <a:ext cx="5243051" cy="4763818"/>
          </a:xfrm>
        </p:spPr>
        <p:txBody>
          <a:bodyPr>
            <a:normAutofit/>
          </a:bodyPr>
          <a:lstStyle/>
          <a:p>
            <a:pPr marL="0" indent="0">
              <a:buNone/>
            </a:pPr>
            <a:r>
              <a:rPr lang="en-US" dirty="0"/>
              <a:t>Filter a </a:t>
            </a:r>
            <a:r>
              <a:rPr lang="en-US" dirty="0" err="1"/>
              <a:t>dataframe</a:t>
            </a:r>
            <a:r>
              <a:rPr lang="en-US" dirty="0"/>
              <a:t> named “df” to remove NAs from column “</a:t>
            </a:r>
            <a:r>
              <a:rPr lang="en-US" dirty="0" err="1"/>
              <a:t>leng</a:t>
            </a:r>
            <a:r>
              <a:rPr lang="en-US" dirty="0"/>
              <a:t>”</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na.rm=TRUE)</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a:t>
            </a:r>
          </a:p>
          <a:p>
            <a:pPr>
              <a:spcBef>
                <a:spcPts val="1800"/>
              </a:spcBef>
            </a:pPr>
            <a:r>
              <a:rPr lang="en-US" sz="2400" dirty="0">
                <a:latin typeface="Consolas" panose="020B0609020204030204" pitchFamily="49" charset="0"/>
              </a:rPr>
              <a:t>filter(df, !is.na(</a:t>
            </a:r>
            <a:r>
              <a:rPr lang="en-US" sz="2400" dirty="0" err="1">
                <a:latin typeface="Consolas" panose="020B0609020204030204" pitchFamily="49" charset="0"/>
              </a:rPr>
              <a:t>leng</a:t>
            </a:r>
            <a:r>
              <a:rPr lang="en-US" sz="2400" dirty="0">
                <a:latin typeface="Consolas" panose="020B0609020204030204" pitchFamily="49" charset="0"/>
              </a:rPr>
              <a:t>))</a:t>
            </a:r>
          </a:p>
          <a:p>
            <a:pPr>
              <a:spcBef>
                <a:spcPts val="1800"/>
              </a:spcBef>
            </a:pPr>
            <a:r>
              <a:rPr lang="en-US" sz="2400" dirty="0">
                <a:latin typeface="Consolas" panose="020B0609020204030204" pitchFamily="49" charset="0"/>
              </a:rPr>
              <a:t>filter(</a:t>
            </a:r>
            <a:r>
              <a:rPr lang="en-US" sz="2400" dirty="0" err="1">
                <a:latin typeface="Consolas" panose="020B0609020204030204" pitchFamily="49" charset="0"/>
              </a:rPr>
              <a:t>df$leng</a:t>
            </a:r>
            <a:r>
              <a:rPr lang="en-US" sz="2400" dirty="0">
                <a:latin typeface="Consolas" panose="020B0609020204030204" pitchFamily="49" charset="0"/>
              </a:rPr>
              <a:t>, is.na)</a:t>
            </a:r>
          </a:p>
          <a:p>
            <a:pPr>
              <a:spcBef>
                <a:spcPts val="1800"/>
              </a:spcBef>
            </a:pPr>
            <a:r>
              <a:rPr lang="en-US" sz="2400" dirty="0">
                <a:latin typeface="Consolas" panose="020B0609020204030204" pitchFamily="49" charset="0"/>
              </a:rPr>
              <a:t>df %&gt;% filter(!is.na(</a:t>
            </a:r>
            <a:r>
              <a:rPr lang="en-US" sz="2400" dirty="0" err="1">
                <a:latin typeface="Consolas" panose="020B0609020204030204" pitchFamily="49" charset="0"/>
              </a:rPr>
              <a:t>leng</a:t>
            </a:r>
            <a:r>
              <a:rPr lang="en-US" sz="2400" dirty="0">
                <a:latin typeface="Consolas" panose="020B0609020204030204" pitchFamily="49" charset="0"/>
              </a:rPr>
              <a:t>))</a:t>
            </a:r>
          </a:p>
          <a:p>
            <a:pPr marL="0" indent="0">
              <a:buNone/>
            </a:pPr>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413145"/>
            <a:ext cx="5610330" cy="4244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From </a:t>
            </a:r>
            <a:r>
              <a:rPr lang="en-US" dirty="0" err="1"/>
              <a:t>dataframe</a:t>
            </a:r>
            <a:r>
              <a:rPr lang="en-US" dirty="0"/>
              <a:t> “df”, calculate a new column of CPUE from columns “catch” and “effort”</a:t>
            </a:r>
          </a:p>
          <a:p>
            <a:r>
              <a:rPr lang="en-US" sz="2400" dirty="0">
                <a:latin typeface="Consolas" panose="020B0609020204030204" pitchFamily="49" charset="0"/>
              </a:rPr>
              <a:t>mutate(df, CPUE = catch / effort)</a:t>
            </a:r>
          </a:p>
          <a:p>
            <a:r>
              <a:rPr lang="en-US" sz="2400" dirty="0" err="1">
                <a:latin typeface="Consolas" panose="020B0609020204030204" pitchFamily="49" charset="0"/>
              </a:rPr>
              <a:t>newcolumn</a:t>
            </a:r>
            <a:r>
              <a:rPr lang="en-US" sz="2400" dirty="0">
                <a:latin typeface="Consolas" panose="020B0609020204030204" pitchFamily="49" charset="0"/>
              </a:rPr>
              <a:t>(df %&gt;% CPUE = catch / effort)</a:t>
            </a:r>
          </a:p>
          <a:p>
            <a:r>
              <a:rPr lang="en-US" sz="2400" dirty="0" err="1">
                <a:latin typeface="Consolas" panose="020B0609020204030204" pitchFamily="49" charset="0"/>
              </a:rPr>
              <a:t>df$CPUE</a:t>
            </a:r>
            <a:r>
              <a:rPr lang="en-US" sz="2400" dirty="0">
                <a:latin typeface="Consolas" panose="020B0609020204030204" pitchFamily="49" charset="0"/>
              </a:rPr>
              <a:t> &lt;- mutate(</a:t>
            </a:r>
            <a:r>
              <a:rPr lang="en-US" sz="2400" dirty="0" err="1">
                <a:latin typeface="Consolas" panose="020B0609020204030204" pitchFamily="49" charset="0"/>
              </a:rPr>
              <a:t>df$catch</a:t>
            </a:r>
            <a:r>
              <a:rPr lang="en-US" sz="2400" dirty="0">
                <a:latin typeface="Consolas" panose="020B0609020204030204" pitchFamily="49" charset="0"/>
              </a:rPr>
              <a:t> / effort)</a:t>
            </a:r>
          </a:p>
          <a:p>
            <a:r>
              <a:rPr lang="en-US" sz="2400" dirty="0" err="1">
                <a:latin typeface="Consolas" panose="020B0609020204030204" pitchFamily="49" charset="0"/>
              </a:rPr>
              <a:t>df$CPUE</a:t>
            </a:r>
            <a:r>
              <a:rPr lang="en-US" sz="2400" dirty="0">
                <a:latin typeface="Consolas" panose="020B0609020204030204" pitchFamily="49" charset="0"/>
              </a:rPr>
              <a:t> &lt;- Mutate(df, CPUE = catch / effort)</a:t>
            </a: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69</a:t>
            </a:fld>
            <a:endParaRPr lang="en-US"/>
          </a:p>
        </p:txBody>
      </p:sp>
      <p:pic>
        <p:nvPicPr>
          <p:cNvPr id="7" name="Graphic 6" descr="Checkmark">
            <a:extLst>
              <a:ext uri="{FF2B5EF4-FFF2-40B4-BE49-F238E27FC236}">
                <a16:creationId xmlns:a16="http://schemas.microsoft.com/office/drawing/2014/main" id="{9E740836-681F-432B-999D-CFA7B94A8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1238" y="2186191"/>
            <a:ext cx="914400" cy="914400"/>
          </a:xfrm>
          <a:prstGeom prst="rect">
            <a:avLst/>
          </a:prstGeom>
        </p:spPr>
      </p:pic>
      <p:pic>
        <p:nvPicPr>
          <p:cNvPr id="8" name="Graphic 7" descr="Checkmark">
            <a:extLst>
              <a:ext uri="{FF2B5EF4-FFF2-40B4-BE49-F238E27FC236}">
                <a16:creationId xmlns:a16="http://schemas.microsoft.com/office/drawing/2014/main" id="{CFEFDBAD-DF8C-4E38-8DF5-300EE42535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7974" y="3077983"/>
            <a:ext cx="914400" cy="914400"/>
          </a:xfrm>
          <a:prstGeom prst="rect">
            <a:avLst/>
          </a:prstGeom>
        </p:spPr>
      </p:pic>
      <p:sp>
        <p:nvSpPr>
          <p:cNvPr id="9" name="Content Placeholder 2">
            <a:extLst>
              <a:ext uri="{FF2B5EF4-FFF2-40B4-BE49-F238E27FC236}">
                <a16:creationId xmlns:a16="http://schemas.microsoft.com/office/drawing/2014/main" id="{C9D1760B-1685-49E4-ABA5-7CE74433E707}"/>
              </a:ext>
            </a:extLst>
          </p:cNvPr>
          <p:cNvSpPr txBox="1">
            <a:spLocks/>
          </p:cNvSpPr>
          <p:nvPr/>
        </p:nvSpPr>
        <p:spPr>
          <a:xfrm>
            <a:off x="658762" y="5619267"/>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didn’t these run? </a:t>
            </a:r>
          </a:p>
          <a:p>
            <a:pPr marL="0" indent="0">
              <a:buFont typeface="Arial" panose="020B0604020202020204" pitchFamily="34" charset="0"/>
              <a:buNone/>
            </a:pPr>
            <a:r>
              <a:rPr lang="en-US" dirty="0"/>
              <a:t>Only “is.na()” can find NAs</a:t>
            </a:r>
          </a:p>
          <a:p>
            <a:pPr marL="0" indent="0">
              <a:buFont typeface="Arial" panose="020B0604020202020204" pitchFamily="34" charset="0"/>
              <a:buNone/>
            </a:pPr>
            <a:endParaRPr lang="en-US" dirty="0">
              <a:latin typeface="Consolas" panose="020B0609020204030204" pitchFamily="49" charset="0"/>
            </a:endParaRPr>
          </a:p>
          <a:p>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C1AE16BC-AB0F-4998-B559-79B078AB00CD}"/>
              </a:ext>
            </a:extLst>
          </p:cNvPr>
          <p:cNvSpPr txBox="1">
            <a:spLocks/>
          </p:cNvSpPr>
          <p:nvPr/>
        </p:nvSpPr>
        <p:spPr>
          <a:xfrm>
            <a:off x="6096000" y="5510932"/>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didn’t these run? </a:t>
            </a:r>
          </a:p>
          <a:p>
            <a:pPr marL="0" indent="0">
              <a:buFont typeface="Arial" panose="020B0604020202020204" pitchFamily="34" charset="0"/>
              <a:buNone/>
            </a:pPr>
            <a:r>
              <a:rPr lang="en-US" sz="2400" dirty="0"/>
              <a:t>Incorrect use of $, wrong mix/match of pipe, capitalization</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pic>
        <p:nvPicPr>
          <p:cNvPr id="11" name="Graphic 10" descr="Checkmark">
            <a:extLst>
              <a:ext uri="{FF2B5EF4-FFF2-40B4-BE49-F238E27FC236}">
                <a16:creationId xmlns:a16="http://schemas.microsoft.com/office/drawing/2014/main" id="{4ABB3C6C-8248-439A-99C4-16EC863C1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7974" y="4596532"/>
            <a:ext cx="914400" cy="914400"/>
          </a:xfrm>
          <a:prstGeom prst="rect">
            <a:avLst/>
          </a:prstGeom>
        </p:spPr>
      </p:pic>
    </p:spTree>
    <p:extLst>
      <p:ext uri="{BB962C8B-B14F-4D97-AF65-F5344CB8AC3E}">
        <p14:creationId xmlns:p14="http://schemas.microsoft.com/office/powerpoint/2010/main" val="58852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F101-48E2-4C05-B6A4-BC2E54924925}"/>
              </a:ext>
            </a:extLst>
          </p:cNvPr>
          <p:cNvSpPr>
            <a:spLocks noGrp="1"/>
          </p:cNvSpPr>
          <p:nvPr>
            <p:ph type="title"/>
          </p:nvPr>
        </p:nvSpPr>
        <p:spPr/>
        <p:txBody>
          <a:bodyPr/>
          <a:lstStyle/>
          <a:p>
            <a:r>
              <a:rPr lang="en-US" dirty="0"/>
              <a:t>Learning Philosophy</a:t>
            </a:r>
          </a:p>
        </p:txBody>
      </p:sp>
      <p:sp>
        <p:nvSpPr>
          <p:cNvPr id="3" name="Content Placeholder 2">
            <a:extLst>
              <a:ext uri="{FF2B5EF4-FFF2-40B4-BE49-F238E27FC236}">
                <a16:creationId xmlns:a16="http://schemas.microsoft.com/office/drawing/2014/main" id="{E321A0BC-B9E6-4F7E-8740-966F5EA3629A}"/>
              </a:ext>
            </a:extLst>
          </p:cNvPr>
          <p:cNvSpPr>
            <a:spLocks noGrp="1"/>
          </p:cNvSpPr>
          <p:nvPr>
            <p:ph idx="1"/>
          </p:nvPr>
        </p:nvSpPr>
        <p:spPr>
          <a:xfrm>
            <a:off x="838200" y="1729173"/>
            <a:ext cx="10195560" cy="4943357"/>
          </a:xfrm>
        </p:spPr>
        <p:txBody>
          <a:bodyPr>
            <a:normAutofit fontScale="92500"/>
          </a:bodyPr>
          <a:lstStyle/>
          <a:p>
            <a:r>
              <a:rPr lang="en-US" dirty="0"/>
              <a:t>This is a “failure positive” zone!</a:t>
            </a:r>
          </a:p>
          <a:p>
            <a:pPr lvl="1"/>
            <a:r>
              <a:rPr lang="en-US" dirty="0"/>
              <a:t>You can’t break anything. Be creative, think like a kid, see what happens when you type things.</a:t>
            </a:r>
          </a:p>
          <a:p>
            <a:endParaRPr lang="en-US" dirty="0"/>
          </a:p>
          <a:p>
            <a:r>
              <a:rPr lang="en-US" dirty="0"/>
              <a:t>Ask questions! No dumb questions when you’re learning a language</a:t>
            </a:r>
          </a:p>
          <a:p>
            <a:endParaRPr lang="en-US" dirty="0"/>
          </a:p>
          <a:p>
            <a:r>
              <a:rPr lang="en-US" dirty="0"/>
              <a:t>Every mistake is a lesson: Ask me or yourself </a:t>
            </a:r>
            <a:r>
              <a:rPr lang="en-US" i="1" dirty="0"/>
              <a:t>why</a:t>
            </a:r>
            <a:r>
              <a:rPr lang="en-US" dirty="0"/>
              <a:t> something didn’t work</a:t>
            </a:r>
          </a:p>
          <a:p>
            <a:endParaRPr lang="en-US" dirty="0"/>
          </a:p>
          <a:p>
            <a:r>
              <a:rPr lang="en-US" dirty="0"/>
              <a:t>Communicate when I’m going too fast</a:t>
            </a:r>
          </a:p>
          <a:p>
            <a:pPr marL="0" indent="0">
              <a:buNone/>
            </a:pPr>
            <a:endParaRPr lang="en-US" dirty="0"/>
          </a:p>
          <a:p>
            <a:pPr marL="0" indent="0">
              <a:buNone/>
            </a:pPr>
            <a:r>
              <a:rPr lang="en-US" sz="2400" i="1" dirty="0"/>
              <a:t>One remote teaching request: if possible, keep video on so I can see your faces</a:t>
            </a:r>
          </a:p>
        </p:txBody>
      </p:sp>
      <p:sp>
        <p:nvSpPr>
          <p:cNvPr id="4" name="Slide Number Placeholder 3">
            <a:extLst>
              <a:ext uri="{FF2B5EF4-FFF2-40B4-BE49-F238E27FC236}">
                <a16:creationId xmlns:a16="http://schemas.microsoft.com/office/drawing/2014/main" id="{9A1141B8-1F0E-4345-83AE-70BD3C99C4EA}"/>
              </a:ext>
            </a:extLst>
          </p:cNvPr>
          <p:cNvSpPr>
            <a:spLocks noGrp="1"/>
          </p:cNvSpPr>
          <p:nvPr>
            <p:ph type="sldNum" sz="quarter" idx="12"/>
          </p:nvPr>
        </p:nvSpPr>
        <p:spPr/>
        <p:txBody>
          <a:bodyPr/>
          <a:lstStyle/>
          <a:p>
            <a:fld id="{6D95AE55-B5F4-483D-AEFF-E8059F5502F5}" type="slidenum">
              <a:rPr lang="en-US" smtClean="0"/>
              <a:t>7</a:t>
            </a:fld>
            <a:endParaRPr lang="en-US"/>
          </a:p>
        </p:txBody>
      </p:sp>
    </p:spTree>
    <p:extLst>
      <p:ext uri="{BB962C8B-B14F-4D97-AF65-F5344CB8AC3E}">
        <p14:creationId xmlns:p14="http://schemas.microsoft.com/office/powerpoint/2010/main" val="425884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BD1F-C843-410E-8DAB-048C877AA3A3}"/>
              </a:ext>
            </a:extLst>
          </p:cNvPr>
          <p:cNvSpPr>
            <a:spLocks noGrp="1"/>
          </p:cNvSpPr>
          <p:nvPr>
            <p:ph type="title"/>
          </p:nvPr>
        </p:nvSpPr>
        <p:spPr/>
        <p:txBody>
          <a:bodyPr/>
          <a:lstStyle/>
          <a:p>
            <a:r>
              <a:rPr lang="en-US" b="1" dirty="0"/>
              <a:t>Review &amp; Day 1 Break</a:t>
            </a:r>
          </a:p>
        </p:txBody>
      </p:sp>
      <p:sp>
        <p:nvSpPr>
          <p:cNvPr id="3" name="Text Placeholder 2">
            <a:extLst>
              <a:ext uri="{FF2B5EF4-FFF2-40B4-BE49-F238E27FC236}">
                <a16:creationId xmlns:a16="http://schemas.microsoft.com/office/drawing/2014/main" id="{7A5FAC0F-862D-4FC1-8670-759077928AC4}"/>
              </a:ext>
            </a:extLst>
          </p:cNvPr>
          <p:cNvSpPr>
            <a:spLocks noGrp="1"/>
          </p:cNvSpPr>
          <p:nvPr>
            <p:ph type="body" idx="1"/>
          </p:nvPr>
        </p:nvSpPr>
        <p:spPr/>
        <p:txBody>
          <a:bodyPr/>
          <a:lstStyle/>
          <a:p>
            <a:r>
              <a:rPr lang="en-US" dirty="0"/>
              <a:t>OH THANK GOODNESS</a:t>
            </a:r>
          </a:p>
        </p:txBody>
      </p:sp>
      <p:sp>
        <p:nvSpPr>
          <p:cNvPr id="4" name="Slide Number Placeholder 3">
            <a:extLst>
              <a:ext uri="{FF2B5EF4-FFF2-40B4-BE49-F238E27FC236}">
                <a16:creationId xmlns:a16="http://schemas.microsoft.com/office/drawing/2014/main" id="{348B0FBF-5E01-41C0-8B0A-CBB1F92AABFC}"/>
              </a:ext>
            </a:extLst>
          </p:cNvPr>
          <p:cNvSpPr>
            <a:spLocks noGrp="1"/>
          </p:cNvSpPr>
          <p:nvPr>
            <p:ph type="sldNum" sz="quarter" idx="12"/>
          </p:nvPr>
        </p:nvSpPr>
        <p:spPr/>
        <p:txBody>
          <a:bodyPr/>
          <a:lstStyle/>
          <a:p>
            <a:fld id="{6D95AE55-B5F4-483D-AEFF-E8059F5502F5}" type="slidenum">
              <a:rPr lang="en-US" smtClean="0"/>
              <a:t>70</a:t>
            </a:fld>
            <a:endParaRPr lang="en-US"/>
          </a:p>
        </p:txBody>
      </p:sp>
    </p:spTree>
    <p:extLst>
      <p:ext uri="{BB962C8B-B14F-4D97-AF65-F5344CB8AC3E}">
        <p14:creationId xmlns:p14="http://schemas.microsoft.com/office/powerpoint/2010/main" val="3276401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E9FB-E521-4B84-8494-9A640C8B7B86}"/>
              </a:ext>
            </a:extLst>
          </p:cNvPr>
          <p:cNvSpPr>
            <a:spLocks noGrp="1"/>
          </p:cNvSpPr>
          <p:nvPr>
            <p:ph type="title"/>
          </p:nvPr>
        </p:nvSpPr>
        <p:spPr/>
        <p:txBody>
          <a:bodyPr/>
          <a:lstStyle/>
          <a:p>
            <a:r>
              <a:rPr lang="en-US" dirty="0"/>
              <a:t>Review – About R </a:t>
            </a:r>
          </a:p>
        </p:txBody>
      </p:sp>
      <p:sp>
        <p:nvSpPr>
          <p:cNvPr id="3" name="Content Placeholder 2">
            <a:extLst>
              <a:ext uri="{FF2B5EF4-FFF2-40B4-BE49-F238E27FC236}">
                <a16:creationId xmlns:a16="http://schemas.microsoft.com/office/drawing/2014/main" id="{B43241B0-7BAB-4CBD-AF1D-815DB0928E28}"/>
              </a:ext>
            </a:extLst>
          </p:cNvPr>
          <p:cNvSpPr>
            <a:spLocks noGrp="1"/>
          </p:cNvSpPr>
          <p:nvPr>
            <p:ph idx="1"/>
          </p:nvPr>
        </p:nvSpPr>
        <p:spPr/>
        <p:txBody>
          <a:bodyPr/>
          <a:lstStyle/>
          <a:p>
            <a:r>
              <a:rPr lang="en-US" dirty="0"/>
              <a:t>RStudio 4 panes: Script editor, console, environment, plot/help</a:t>
            </a:r>
          </a:p>
          <a:p>
            <a:r>
              <a:rPr lang="en-US" dirty="0"/>
              <a:t>Use &lt;- or = to set (“save”) a variable</a:t>
            </a:r>
          </a:p>
          <a:p>
            <a:r>
              <a:rPr lang="en-US" dirty="0"/>
              <a:t>Code must end on comma or similar</a:t>
            </a:r>
          </a:p>
          <a:p>
            <a:r>
              <a:rPr lang="en-US" dirty="0"/>
              <a:t>A “function” is (usually) made up of argument(s)</a:t>
            </a:r>
          </a:p>
          <a:p>
            <a:r>
              <a:rPr lang="en-US" dirty="0"/>
              <a:t>Variables (</a:t>
            </a:r>
            <a:r>
              <a:rPr lang="en-US" dirty="0" err="1"/>
              <a:t>dataframe</a:t>
            </a:r>
            <a:r>
              <a:rPr lang="en-US" dirty="0"/>
              <a:t>) are set to access later</a:t>
            </a:r>
          </a:p>
          <a:p>
            <a:r>
              <a:rPr lang="en-US" dirty="0"/>
              <a:t>str(), $, [], c()</a:t>
            </a:r>
          </a:p>
        </p:txBody>
      </p:sp>
      <p:sp>
        <p:nvSpPr>
          <p:cNvPr id="4" name="Slide Number Placeholder 3">
            <a:extLst>
              <a:ext uri="{FF2B5EF4-FFF2-40B4-BE49-F238E27FC236}">
                <a16:creationId xmlns:a16="http://schemas.microsoft.com/office/drawing/2014/main" id="{DACBD976-CD4A-401C-BEAF-325256283192}"/>
              </a:ext>
            </a:extLst>
          </p:cNvPr>
          <p:cNvSpPr>
            <a:spLocks noGrp="1"/>
          </p:cNvSpPr>
          <p:nvPr>
            <p:ph type="sldNum" sz="quarter" idx="12"/>
          </p:nvPr>
        </p:nvSpPr>
        <p:spPr/>
        <p:txBody>
          <a:bodyPr/>
          <a:lstStyle/>
          <a:p>
            <a:fld id="{6D95AE55-B5F4-483D-AEFF-E8059F5502F5}" type="slidenum">
              <a:rPr lang="en-US" smtClean="0"/>
              <a:t>71</a:t>
            </a:fld>
            <a:endParaRPr lang="en-US"/>
          </a:p>
        </p:txBody>
      </p:sp>
    </p:spTree>
    <p:extLst>
      <p:ext uri="{BB962C8B-B14F-4D97-AF65-F5344CB8AC3E}">
        <p14:creationId xmlns:p14="http://schemas.microsoft.com/office/powerpoint/2010/main" val="69934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E9FB-E521-4B84-8494-9A640C8B7B86}"/>
              </a:ext>
            </a:extLst>
          </p:cNvPr>
          <p:cNvSpPr>
            <a:spLocks noGrp="1"/>
          </p:cNvSpPr>
          <p:nvPr>
            <p:ph type="title"/>
          </p:nvPr>
        </p:nvSpPr>
        <p:spPr/>
        <p:txBody>
          <a:bodyPr/>
          <a:lstStyle/>
          <a:p>
            <a:r>
              <a:rPr lang="en-US" dirty="0"/>
              <a:t>Review – Basics </a:t>
            </a:r>
          </a:p>
        </p:txBody>
      </p:sp>
      <p:sp>
        <p:nvSpPr>
          <p:cNvPr id="3" name="Content Placeholder 2">
            <a:extLst>
              <a:ext uri="{FF2B5EF4-FFF2-40B4-BE49-F238E27FC236}">
                <a16:creationId xmlns:a16="http://schemas.microsoft.com/office/drawing/2014/main" id="{B43241B0-7BAB-4CBD-AF1D-815DB0928E28}"/>
              </a:ext>
            </a:extLst>
          </p:cNvPr>
          <p:cNvSpPr>
            <a:spLocks noGrp="1"/>
          </p:cNvSpPr>
          <p:nvPr>
            <p:ph idx="1"/>
          </p:nvPr>
        </p:nvSpPr>
        <p:spPr/>
        <p:txBody>
          <a:bodyPr/>
          <a:lstStyle/>
          <a:p>
            <a:r>
              <a:rPr lang="en-US" dirty="0"/>
              <a:t>Errors</a:t>
            </a:r>
          </a:p>
          <a:p>
            <a:r>
              <a:rPr lang="en-US" dirty="0"/>
              <a:t>NAs</a:t>
            </a:r>
          </a:p>
          <a:p>
            <a:r>
              <a:rPr lang="en-US" dirty="0"/>
              <a:t>mean(), sum(), log()</a:t>
            </a:r>
          </a:p>
          <a:p>
            <a:r>
              <a:rPr lang="en-US" dirty="0"/>
              <a:t>Make sure to use quotes when you describe a character</a:t>
            </a:r>
          </a:p>
          <a:p>
            <a:r>
              <a:rPr lang="en-US" dirty="0"/>
              <a:t>Use descriptive variable names</a:t>
            </a:r>
          </a:p>
          <a:p>
            <a:r>
              <a:rPr lang="en-US" dirty="0"/>
              <a:t>&amp; means “AND”, | means “OR”</a:t>
            </a:r>
          </a:p>
          <a:p>
            <a:r>
              <a:rPr lang="en-US" dirty="0"/>
              <a:t>A </a:t>
            </a:r>
            <a:r>
              <a:rPr lang="en-US" dirty="0" err="1"/>
              <a:t>dataframe</a:t>
            </a:r>
            <a:r>
              <a:rPr lang="en-US" dirty="0"/>
              <a:t> is group of columns and rows</a:t>
            </a:r>
          </a:p>
        </p:txBody>
      </p:sp>
      <p:sp>
        <p:nvSpPr>
          <p:cNvPr id="4" name="Slide Number Placeholder 3">
            <a:extLst>
              <a:ext uri="{FF2B5EF4-FFF2-40B4-BE49-F238E27FC236}">
                <a16:creationId xmlns:a16="http://schemas.microsoft.com/office/drawing/2014/main" id="{DACBD976-CD4A-401C-BEAF-325256283192}"/>
              </a:ext>
            </a:extLst>
          </p:cNvPr>
          <p:cNvSpPr>
            <a:spLocks noGrp="1"/>
          </p:cNvSpPr>
          <p:nvPr>
            <p:ph type="sldNum" sz="quarter" idx="12"/>
          </p:nvPr>
        </p:nvSpPr>
        <p:spPr/>
        <p:txBody>
          <a:bodyPr/>
          <a:lstStyle/>
          <a:p>
            <a:fld id="{6D95AE55-B5F4-483D-AEFF-E8059F5502F5}" type="slidenum">
              <a:rPr lang="en-US" smtClean="0"/>
              <a:t>72</a:t>
            </a:fld>
            <a:endParaRPr lang="en-US"/>
          </a:p>
        </p:txBody>
      </p:sp>
    </p:spTree>
    <p:extLst>
      <p:ext uri="{BB962C8B-B14F-4D97-AF65-F5344CB8AC3E}">
        <p14:creationId xmlns:p14="http://schemas.microsoft.com/office/powerpoint/2010/main" val="3418053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214-27EC-437D-8710-910199F448E4}"/>
              </a:ext>
            </a:extLst>
          </p:cNvPr>
          <p:cNvSpPr>
            <a:spLocks noGrp="1"/>
          </p:cNvSpPr>
          <p:nvPr>
            <p:ph type="title"/>
          </p:nvPr>
        </p:nvSpPr>
        <p:spPr/>
        <p:txBody>
          <a:bodyPr/>
          <a:lstStyle/>
          <a:p>
            <a:r>
              <a:rPr lang="en-US" dirty="0"/>
              <a:t>Review – Working with your data</a:t>
            </a:r>
          </a:p>
        </p:txBody>
      </p:sp>
      <p:sp>
        <p:nvSpPr>
          <p:cNvPr id="3" name="Content Placeholder 2">
            <a:extLst>
              <a:ext uri="{FF2B5EF4-FFF2-40B4-BE49-F238E27FC236}">
                <a16:creationId xmlns:a16="http://schemas.microsoft.com/office/drawing/2014/main" id="{BE249811-364D-4457-B0DF-777ADCC315A5}"/>
              </a:ext>
            </a:extLst>
          </p:cNvPr>
          <p:cNvSpPr>
            <a:spLocks noGrp="1"/>
          </p:cNvSpPr>
          <p:nvPr>
            <p:ph idx="1"/>
          </p:nvPr>
        </p:nvSpPr>
        <p:spPr/>
        <p:txBody>
          <a:bodyPr/>
          <a:lstStyle/>
          <a:p>
            <a:r>
              <a:rPr lang="en-US" dirty="0"/>
              <a:t>Directories – Make sure that you are in the correct directory</a:t>
            </a:r>
          </a:p>
          <a:p>
            <a:pPr lvl="1"/>
            <a:r>
              <a:rPr lang="en-US" dirty="0"/>
              <a:t>An </a:t>
            </a:r>
            <a:r>
              <a:rPr lang="en-US" dirty="0" err="1"/>
              <a:t>RProject</a:t>
            </a:r>
            <a:r>
              <a:rPr lang="en-US" dirty="0"/>
              <a:t> makes this very simple</a:t>
            </a:r>
          </a:p>
          <a:p>
            <a:r>
              <a:rPr lang="en-US" dirty="0"/>
              <a:t>Packages – Add more functions for us to use</a:t>
            </a:r>
          </a:p>
          <a:p>
            <a:pPr lvl="1"/>
            <a:r>
              <a:rPr lang="en-US" dirty="0"/>
              <a:t>Load them for use by using library()</a:t>
            </a:r>
          </a:p>
          <a:p>
            <a:r>
              <a:rPr lang="en-US" dirty="0"/>
              <a:t>Tidy data – One row per observation, not summarized</a:t>
            </a:r>
          </a:p>
          <a:p>
            <a:r>
              <a:rPr lang="en-US" dirty="0"/>
              <a:t>Check that structure of data matches what it should be</a:t>
            </a:r>
          </a:p>
          <a:p>
            <a:pPr lvl="1"/>
            <a:r>
              <a:rPr lang="en-US" dirty="0"/>
              <a:t>Use str(), especially checking for character vs factor or numerical vs character</a:t>
            </a:r>
          </a:p>
          <a:p>
            <a:endParaRPr lang="en-US" dirty="0"/>
          </a:p>
        </p:txBody>
      </p:sp>
      <p:sp>
        <p:nvSpPr>
          <p:cNvPr id="4" name="Slide Number Placeholder 3">
            <a:extLst>
              <a:ext uri="{FF2B5EF4-FFF2-40B4-BE49-F238E27FC236}">
                <a16:creationId xmlns:a16="http://schemas.microsoft.com/office/drawing/2014/main" id="{6D8B8CBE-1FD4-49F0-9314-2099EDCB474F}"/>
              </a:ext>
            </a:extLst>
          </p:cNvPr>
          <p:cNvSpPr>
            <a:spLocks noGrp="1"/>
          </p:cNvSpPr>
          <p:nvPr>
            <p:ph type="sldNum" sz="quarter" idx="12"/>
          </p:nvPr>
        </p:nvSpPr>
        <p:spPr/>
        <p:txBody>
          <a:bodyPr/>
          <a:lstStyle/>
          <a:p>
            <a:fld id="{6D95AE55-B5F4-483D-AEFF-E8059F5502F5}" type="slidenum">
              <a:rPr lang="en-US" smtClean="0"/>
              <a:t>73</a:t>
            </a:fld>
            <a:endParaRPr lang="en-US"/>
          </a:p>
        </p:txBody>
      </p:sp>
    </p:spTree>
    <p:extLst>
      <p:ext uri="{BB962C8B-B14F-4D97-AF65-F5344CB8AC3E}">
        <p14:creationId xmlns:p14="http://schemas.microsoft.com/office/powerpoint/2010/main" val="3272802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214-27EC-437D-8710-910199F448E4}"/>
              </a:ext>
            </a:extLst>
          </p:cNvPr>
          <p:cNvSpPr>
            <a:spLocks noGrp="1"/>
          </p:cNvSpPr>
          <p:nvPr>
            <p:ph type="title"/>
          </p:nvPr>
        </p:nvSpPr>
        <p:spPr/>
        <p:txBody>
          <a:bodyPr/>
          <a:lstStyle/>
          <a:p>
            <a:r>
              <a:rPr lang="en-US" dirty="0"/>
              <a:t>Review – Data manipulation</a:t>
            </a:r>
          </a:p>
        </p:txBody>
      </p:sp>
      <p:sp>
        <p:nvSpPr>
          <p:cNvPr id="3" name="Content Placeholder 2">
            <a:extLst>
              <a:ext uri="{FF2B5EF4-FFF2-40B4-BE49-F238E27FC236}">
                <a16:creationId xmlns:a16="http://schemas.microsoft.com/office/drawing/2014/main" id="{BE249811-364D-4457-B0DF-777ADCC315A5}"/>
              </a:ext>
            </a:extLst>
          </p:cNvPr>
          <p:cNvSpPr>
            <a:spLocks noGrp="1"/>
          </p:cNvSpPr>
          <p:nvPr>
            <p:ph idx="1"/>
          </p:nvPr>
        </p:nvSpPr>
        <p:spPr/>
        <p:txBody>
          <a:bodyPr/>
          <a:lstStyle/>
          <a:p>
            <a:r>
              <a:rPr lang="en-US" dirty="0"/>
              <a:t>The basic commands to modify your data are:</a:t>
            </a:r>
          </a:p>
          <a:p>
            <a:pPr lvl="1"/>
            <a:r>
              <a:rPr lang="en-US" dirty="0"/>
              <a:t>select()       </a:t>
            </a:r>
            <a:r>
              <a:rPr lang="en-US" i="1" dirty="0"/>
              <a:t>Keep or remove columns</a:t>
            </a:r>
            <a:endParaRPr lang="en-US" dirty="0"/>
          </a:p>
          <a:p>
            <a:pPr lvl="1"/>
            <a:r>
              <a:rPr lang="en-US" dirty="0"/>
              <a:t>filter()         </a:t>
            </a:r>
            <a:r>
              <a:rPr lang="en-US" i="1" dirty="0"/>
              <a:t>Keep rows that meet your conditions</a:t>
            </a:r>
          </a:p>
          <a:p>
            <a:pPr lvl="1"/>
            <a:r>
              <a:rPr lang="en-US" dirty="0"/>
              <a:t>rename()   </a:t>
            </a:r>
            <a:r>
              <a:rPr lang="en-US" i="1" dirty="0"/>
              <a:t>Change column names</a:t>
            </a:r>
          </a:p>
          <a:p>
            <a:pPr lvl="1"/>
            <a:r>
              <a:rPr lang="en-US" dirty="0"/>
              <a:t>mutate()    </a:t>
            </a:r>
            <a:r>
              <a:rPr lang="en-US" i="1" dirty="0"/>
              <a:t>Make new columns</a:t>
            </a:r>
          </a:p>
          <a:p>
            <a:pPr lvl="1"/>
            <a:r>
              <a:rPr lang="en-US" dirty="0"/>
              <a:t>recode()     </a:t>
            </a:r>
            <a:r>
              <a:rPr lang="en-US" i="1" dirty="0"/>
              <a:t>Replace values</a:t>
            </a:r>
            <a:endParaRPr lang="en-US" dirty="0"/>
          </a:p>
          <a:p>
            <a:pPr lvl="1"/>
            <a:endParaRPr lang="en-US" dirty="0"/>
          </a:p>
          <a:p>
            <a:endParaRPr lang="en-US" dirty="0"/>
          </a:p>
          <a:p>
            <a:r>
              <a:rPr lang="en-US" dirty="0"/>
              <a:t>The pipe, %&gt;%, makes your code cleaner and shorter</a:t>
            </a:r>
          </a:p>
        </p:txBody>
      </p:sp>
      <p:sp>
        <p:nvSpPr>
          <p:cNvPr id="4" name="Slide Number Placeholder 3">
            <a:extLst>
              <a:ext uri="{FF2B5EF4-FFF2-40B4-BE49-F238E27FC236}">
                <a16:creationId xmlns:a16="http://schemas.microsoft.com/office/drawing/2014/main" id="{6D8B8CBE-1FD4-49F0-9314-2099EDCB474F}"/>
              </a:ext>
            </a:extLst>
          </p:cNvPr>
          <p:cNvSpPr>
            <a:spLocks noGrp="1"/>
          </p:cNvSpPr>
          <p:nvPr>
            <p:ph type="sldNum" sz="quarter" idx="12"/>
          </p:nvPr>
        </p:nvSpPr>
        <p:spPr/>
        <p:txBody>
          <a:bodyPr/>
          <a:lstStyle/>
          <a:p>
            <a:fld id="{6D95AE55-B5F4-483D-AEFF-E8059F5502F5}" type="slidenum">
              <a:rPr lang="en-US" smtClean="0"/>
              <a:t>74</a:t>
            </a:fld>
            <a:endParaRPr lang="en-US"/>
          </a:p>
        </p:txBody>
      </p:sp>
    </p:spTree>
    <p:extLst>
      <p:ext uri="{BB962C8B-B14F-4D97-AF65-F5344CB8AC3E}">
        <p14:creationId xmlns:p14="http://schemas.microsoft.com/office/powerpoint/2010/main" val="1021519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B85F-DB90-4EBC-A965-841B6665BBC7}"/>
              </a:ext>
            </a:extLst>
          </p:cNvPr>
          <p:cNvSpPr>
            <a:spLocks noGrp="1"/>
          </p:cNvSpPr>
          <p:nvPr>
            <p:ph type="title"/>
          </p:nvPr>
        </p:nvSpPr>
        <p:spPr/>
        <p:txBody>
          <a:bodyPr/>
          <a:lstStyle/>
          <a:p>
            <a:r>
              <a:rPr lang="en-US" dirty="0"/>
              <a:t>Review – This Friday</a:t>
            </a:r>
          </a:p>
        </p:txBody>
      </p:sp>
      <p:sp>
        <p:nvSpPr>
          <p:cNvPr id="3" name="Content Placeholder 2">
            <a:extLst>
              <a:ext uri="{FF2B5EF4-FFF2-40B4-BE49-F238E27FC236}">
                <a16:creationId xmlns:a16="http://schemas.microsoft.com/office/drawing/2014/main" id="{8D461E64-E24C-48B4-962F-AA6A9225E010}"/>
              </a:ext>
            </a:extLst>
          </p:cNvPr>
          <p:cNvSpPr>
            <a:spLocks noGrp="1"/>
          </p:cNvSpPr>
          <p:nvPr>
            <p:ph idx="1"/>
          </p:nvPr>
        </p:nvSpPr>
        <p:spPr>
          <a:xfrm>
            <a:off x="838200" y="1621410"/>
            <a:ext cx="10515600" cy="5051121"/>
          </a:xfrm>
        </p:spPr>
        <p:txBody>
          <a:bodyPr>
            <a:normAutofit lnSpcReduction="10000"/>
          </a:bodyPr>
          <a:lstStyle/>
          <a:p>
            <a:pPr>
              <a:spcAft>
                <a:spcPts val="2400"/>
              </a:spcAft>
            </a:pPr>
            <a:r>
              <a:rPr lang="en-US" dirty="0"/>
              <a:t>If today was difficult, that’s expected! Pat yourself on the back, we’ve covered a LOT of material.</a:t>
            </a:r>
          </a:p>
          <a:p>
            <a:r>
              <a:rPr lang="en-US" dirty="0"/>
              <a:t>Remember our goals. By the end of Friday you will be able to:</a:t>
            </a:r>
          </a:p>
          <a:p>
            <a:pPr lvl="1"/>
            <a:r>
              <a:rPr lang="en-US" dirty="0"/>
              <a:t>Import your OWN data into R</a:t>
            </a:r>
          </a:p>
          <a:p>
            <a:pPr lvl="1"/>
            <a:r>
              <a:rPr lang="en-US" dirty="0"/>
              <a:t>Perform basic analyses</a:t>
            </a:r>
          </a:p>
          <a:p>
            <a:pPr lvl="1"/>
            <a:r>
              <a:rPr lang="en-US" dirty="0"/>
              <a:t>Make publication worthy figures</a:t>
            </a:r>
          </a:p>
          <a:p>
            <a:pPr>
              <a:spcBef>
                <a:spcPts val="2400"/>
              </a:spcBef>
            </a:pPr>
            <a:r>
              <a:rPr lang="en-US" dirty="0"/>
              <a:t>If you didn’t finish a </a:t>
            </a:r>
            <a:r>
              <a:rPr lang="en-US" dirty="0" err="1"/>
              <a:t>learnr</a:t>
            </a:r>
            <a:r>
              <a:rPr lang="en-US" dirty="0"/>
              <a:t> section, revisit it over next few days</a:t>
            </a:r>
          </a:p>
          <a:p>
            <a:pPr>
              <a:spcBef>
                <a:spcPts val="2400"/>
              </a:spcBef>
            </a:pPr>
            <a:r>
              <a:rPr lang="en-US" dirty="0"/>
              <a:t>Look at the dataset to bring to Friday’s class. Is it tidy? Is it tabled?</a:t>
            </a:r>
          </a:p>
          <a:p>
            <a:pPr>
              <a:spcBef>
                <a:spcPts val="2400"/>
              </a:spcBef>
            </a:pPr>
            <a:r>
              <a:rPr lang="en-US" dirty="0"/>
              <a:t>If you have questions or are confused about anything, PLEASE email me sometime this week</a:t>
            </a:r>
          </a:p>
        </p:txBody>
      </p:sp>
      <p:sp>
        <p:nvSpPr>
          <p:cNvPr id="4" name="Slide Number Placeholder 3">
            <a:extLst>
              <a:ext uri="{FF2B5EF4-FFF2-40B4-BE49-F238E27FC236}">
                <a16:creationId xmlns:a16="http://schemas.microsoft.com/office/drawing/2014/main" id="{507147F9-57CE-4766-B387-9CACDC77FD3A}"/>
              </a:ext>
            </a:extLst>
          </p:cNvPr>
          <p:cNvSpPr>
            <a:spLocks noGrp="1"/>
          </p:cNvSpPr>
          <p:nvPr>
            <p:ph type="sldNum" sz="quarter" idx="12"/>
          </p:nvPr>
        </p:nvSpPr>
        <p:spPr/>
        <p:txBody>
          <a:bodyPr/>
          <a:lstStyle/>
          <a:p>
            <a:fld id="{6D95AE55-B5F4-483D-AEFF-E8059F5502F5}" type="slidenum">
              <a:rPr lang="en-US" smtClean="0"/>
              <a:t>75</a:t>
            </a:fld>
            <a:endParaRPr lang="en-US"/>
          </a:p>
        </p:txBody>
      </p:sp>
    </p:spTree>
    <p:extLst>
      <p:ext uri="{BB962C8B-B14F-4D97-AF65-F5344CB8AC3E}">
        <p14:creationId xmlns:p14="http://schemas.microsoft.com/office/powerpoint/2010/main" val="200376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669B-2AC4-47F1-BBBE-967A325F1D26}"/>
              </a:ext>
            </a:extLst>
          </p:cNvPr>
          <p:cNvSpPr>
            <a:spLocks noGrp="1"/>
          </p:cNvSpPr>
          <p:nvPr>
            <p:ph type="title"/>
          </p:nvPr>
        </p:nvSpPr>
        <p:spPr/>
        <p:txBody>
          <a:bodyPr/>
          <a:lstStyle/>
          <a:p>
            <a:r>
              <a:rPr lang="en-US" dirty="0"/>
              <a:t>Guide</a:t>
            </a:r>
          </a:p>
        </p:txBody>
      </p:sp>
      <p:sp>
        <p:nvSpPr>
          <p:cNvPr id="7" name="Slide Number Placeholder 6">
            <a:extLst>
              <a:ext uri="{FF2B5EF4-FFF2-40B4-BE49-F238E27FC236}">
                <a16:creationId xmlns:a16="http://schemas.microsoft.com/office/drawing/2014/main" id="{6D94D2C2-85F6-4B6D-980B-CB9546A566BE}"/>
              </a:ext>
            </a:extLst>
          </p:cNvPr>
          <p:cNvSpPr>
            <a:spLocks noGrp="1"/>
          </p:cNvSpPr>
          <p:nvPr>
            <p:ph type="sldNum" sz="quarter" idx="12"/>
          </p:nvPr>
        </p:nvSpPr>
        <p:spPr/>
        <p:txBody>
          <a:bodyPr/>
          <a:lstStyle/>
          <a:p>
            <a:fld id="{6D95AE55-B5F4-483D-AEFF-E8059F5502F5}" type="slidenum">
              <a:rPr lang="en-US" smtClean="0"/>
              <a:t>8</a:t>
            </a:fld>
            <a:endParaRPr lang="en-US" dirty="0"/>
          </a:p>
        </p:txBody>
      </p:sp>
      <p:pic>
        <p:nvPicPr>
          <p:cNvPr id="5" name="Picture 4">
            <a:extLst>
              <a:ext uri="{FF2B5EF4-FFF2-40B4-BE49-F238E27FC236}">
                <a16:creationId xmlns:a16="http://schemas.microsoft.com/office/drawing/2014/main" id="{BE430EF9-0A8D-4C28-9DA2-4462876CB514}"/>
              </a:ext>
            </a:extLst>
          </p:cNvPr>
          <p:cNvPicPr>
            <a:picLocks noChangeAspect="1"/>
          </p:cNvPicPr>
          <p:nvPr/>
        </p:nvPicPr>
        <p:blipFill>
          <a:blip r:embed="rId3"/>
          <a:stretch>
            <a:fillRect/>
          </a:stretch>
        </p:blipFill>
        <p:spPr>
          <a:xfrm>
            <a:off x="5743574" y="1567131"/>
            <a:ext cx="5610225" cy="5105400"/>
          </a:xfrm>
          <a:prstGeom prst="rect">
            <a:avLst/>
          </a:prstGeom>
          <a:ln w="19050">
            <a:solidFill>
              <a:schemeClr val="tx1"/>
            </a:solidFill>
          </a:ln>
        </p:spPr>
      </p:pic>
      <p:sp>
        <p:nvSpPr>
          <p:cNvPr id="6" name="TextBox 5">
            <a:extLst>
              <a:ext uri="{FF2B5EF4-FFF2-40B4-BE49-F238E27FC236}">
                <a16:creationId xmlns:a16="http://schemas.microsoft.com/office/drawing/2014/main" id="{9757555D-9C0D-4C68-A022-1E20CD4AF53C}"/>
              </a:ext>
            </a:extLst>
          </p:cNvPr>
          <p:cNvSpPr txBox="1"/>
          <p:nvPr/>
        </p:nvSpPr>
        <p:spPr>
          <a:xfrm>
            <a:off x="272417" y="1588370"/>
            <a:ext cx="4968072" cy="523220"/>
          </a:xfrm>
          <a:prstGeom prst="rect">
            <a:avLst/>
          </a:prstGeom>
          <a:noFill/>
        </p:spPr>
        <p:txBody>
          <a:bodyPr wrap="square" rtlCol="0">
            <a:spAutoFit/>
          </a:bodyPr>
          <a:lstStyle/>
          <a:p>
            <a:r>
              <a:rPr lang="en-US" sz="2800" b="1" dirty="0"/>
              <a:t>In the “code” folder, you’ll find:</a:t>
            </a:r>
          </a:p>
        </p:txBody>
      </p:sp>
      <p:sp>
        <p:nvSpPr>
          <p:cNvPr id="8" name="TextBox 7">
            <a:extLst>
              <a:ext uri="{FF2B5EF4-FFF2-40B4-BE49-F238E27FC236}">
                <a16:creationId xmlns:a16="http://schemas.microsoft.com/office/drawing/2014/main" id="{021084D7-6D9D-4DED-84E9-662921EAE634}"/>
              </a:ext>
            </a:extLst>
          </p:cNvPr>
          <p:cNvSpPr txBox="1"/>
          <p:nvPr/>
        </p:nvSpPr>
        <p:spPr>
          <a:xfrm>
            <a:off x="248501" y="2172976"/>
            <a:ext cx="4843855" cy="1200329"/>
          </a:xfrm>
          <a:prstGeom prst="rect">
            <a:avLst/>
          </a:prstGeom>
          <a:noFill/>
        </p:spPr>
        <p:txBody>
          <a:bodyPr wrap="square" rtlCol="0">
            <a:spAutoFit/>
          </a:bodyPr>
          <a:lstStyle/>
          <a:p>
            <a:r>
              <a:rPr lang="en-US" sz="2400" dirty="0"/>
              <a:t>Folders/files that start with “Tutorial” which review topics just learned with small &amp; quick coding exercises</a:t>
            </a:r>
          </a:p>
        </p:txBody>
      </p:sp>
      <p:sp>
        <p:nvSpPr>
          <p:cNvPr id="10" name="TextBox 9">
            <a:extLst>
              <a:ext uri="{FF2B5EF4-FFF2-40B4-BE49-F238E27FC236}">
                <a16:creationId xmlns:a16="http://schemas.microsoft.com/office/drawing/2014/main" id="{64272ED1-CBB7-4F43-9E7C-80EF1391A0BB}"/>
              </a:ext>
            </a:extLst>
          </p:cNvPr>
          <p:cNvSpPr txBox="1"/>
          <p:nvPr/>
        </p:nvSpPr>
        <p:spPr>
          <a:xfrm>
            <a:off x="248501" y="5102870"/>
            <a:ext cx="5331591" cy="1569660"/>
          </a:xfrm>
          <a:prstGeom prst="rect">
            <a:avLst/>
          </a:prstGeom>
          <a:noFill/>
        </p:spPr>
        <p:txBody>
          <a:bodyPr wrap="square">
            <a:spAutoFit/>
          </a:bodyPr>
          <a:lstStyle/>
          <a:p>
            <a:pPr marL="0" lvl="1"/>
            <a:r>
              <a:rPr lang="en-US" sz="2400" dirty="0"/>
              <a:t>Files that start with “</a:t>
            </a:r>
            <a:r>
              <a:rPr lang="en-US" sz="2400" dirty="0" err="1"/>
              <a:t>motivatingexample</a:t>
            </a:r>
            <a:r>
              <a:rPr lang="en-US" sz="2400" dirty="0"/>
              <a:t>” are advanced scripts intended to show the usefulness of R. Don’t get bogged down in the details!</a:t>
            </a:r>
          </a:p>
        </p:txBody>
      </p:sp>
      <p:sp>
        <p:nvSpPr>
          <p:cNvPr id="13" name="TextBox 12">
            <a:extLst>
              <a:ext uri="{FF2B5EF4-FFF2-40B4-BE49-F238E27FC236}">
                <a16:creationId xmlns:a16="http://schemas.microsoft.com/office/drawing/2014/main" id="{29766268-E796-4A24-898C-78C603268D80}"/>
              </a:ext>
            </a:extLst>
          </p:cNvPr>
          <p:cNvSpPr txBox="1"/>
          <p:nvPr/>
        </p:nvSpPr>
        <p:spPr>
          <a:xfrm>
            <a:off x="248501" y="3637923"/>
            <a:ext cx="4491612" cy="1200329"/>
          </a:xfrm>
          <a:prstGeom prst="rect">
            <a:avLst/>
          </a:prstGeom>
          <a:noFill/>
        </p:spPr>
        <p:txBody>
          <a:bodyPr wrap="square" rtlCol="0">
            <a:spAutoFit/>
          </a:bodyPr>
          <a:lstStyle/>
          <a:p>
            <a:r>
              <a:rPr lang="en-US" sz="2400" dirty="0"/>
              <a:t>Files that start with numbers (e.g., 1_First_script.R) will be walked through together. </a:t>
            </a:r>
          </a:p>
        </p:txBody>
      </p:sp>
      <p:cxnSp>
        <p:nvCxnSpPr>
          <p:cNvPr id="14" name="Straight Arrow Connector 13">
            <a:extLst>
              <a:ext uri="{FF2B5EF4-FFF2-40B4-BE49-F238E27FC236}">
                <a16:creationId xmlns:a16="http://schemas.microsoft.com/office/drawing/2014/main" id="{D714FFA2-937D-4A0B-BAEB-B7AA98FBC62D}"/>
              </a:ext>
            </a:extLst>
          </p:cNvPr>
          <p:cNvCxnSpPr>
            <a:cxnSpLocks/>
          </p:cNvCxnSpPr>
          <p:nvPr/>
        </p:nvCxnSpPr>
        <p:spPr>
          <a:xfrm>
            <a:off x="5055418" y="2969534"/>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246706-27AD-4C9F-B360-059829439F1B}"/>
              </a:ext>
            </a:extLst>
          </p:cNvPr>
          <p:cNvCxnSpPr>
            <a:cxnSpLocks/>
          </p:cNvCxnSpPr>
          <p:nvPr/>
        </p:nvCxnSpPr>
        <p:spPr>
          <a:xfrm>
            <a:off x="5010979" y="4263737"/>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AAA82-FA78-4348-B9A5-E778D4919B29}"/>
              </a:ext>
            </a:extLst>
          </p:cNvPr>
          <p:cNvCxnSpPr>
            <a:cxnSpLocks/>
          </p:cNvCxnSpPr>
          <p:nvPr/>
        </p:nvCxnSpPr>
        <p:spPr>
          <a:xfrm>
            <a:off x="5074965" y="5997861"/>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3" presetClass="emph" presetSubtype="2" fill="hold" grpId="1" nodeType="withEffect">
                                  <p:stCondLst>
                                    <p:cond delay="0"/>
                                  </p:stCondLst>
                                  <p:childTnLst>
                                    <p:animClr clrSpc="rgb" dir="cw">
                                      <p:cBhvr override="childStyle">
                                        <p:cTn id="14" dur="500" fill="hold"/>
                                        <p:tgtEl>
                                          <p:spTgt spid="8"/>
                                        </p:tgtEl>
                                        <p:attrNameLst>
                                          <p:attrName>style.color</p:attrName>
                                        </p:attrNameLst>
                                      </p:cBhvr>
                                      <p:to>
                                        <a:srgbClr val="9D9D9D"/>
                                      </p:to>
                                    </p:animClr>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3" presetClass="emph" presetSubtype="2" fill="hold" grpId="1" nodeType="withEffect">
                                  <p:stCondLst>
                                    <p:cond delay="0"/>
                                  </p:stCondLst>
                                  <p:childTnLst>
                                    <p:animClr clrSpc="rgb" dir="cw">
                                      <p:cBhvr override="childStyle">
                                        <p:cTn id="26" dur="500" fill="hold"/>
                                        <p:tgtEl>
                                          <p:spTgt spid="13"/>
                                        </p:tgtEl>
                                        <p:attrNameLst>
                                          <p:attrName>style.color</p:attrName>
                                        </p:attrNameLst>
                                      </p:cBhvr>
                                      <p:to>
                                        <a:srgbClr val="9D9D9D"/>
                                      </p:to>
                                    </p:animClr>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419E-AE80-42E6-A9F1-E3709F48A00C}"/>
              </a:ext>
            </a:extLst>
          </p:cNvPr>
          <p:cNvSpPr>
            <a:spLocks noGrp="1"/>
          </p:cNvSpPr>
          <p:nvPr>
            <p:ph type="title"/>
          </p:nvPr>
        </p:nvSpPr>
        <p:spPr/>
        <p:txBody>
          <a:bodyPr/>
          <a:lstStyle/>
          <a:p>
            <a:r>
              <a:rPr lang="en-US" dirty="0"/>
              <a:t>1 – About R</a:t>
            </a:r>
          </a:p>
        </p:txBody>
      </p:sp>
      <p:sp>
        <p:nvSpPr>
          <p:cNvPr id="3" name="Text Placeholder 2">
            <a:extLst>
              <a:ext uri="{FF2B5EF4-FFF2-40B4-BE49-F238E27FC236}">
                <a16:creationId xmlns:a16="http://schemas.microsoft.com/office/drawing/2014/main" id="{D3409B9B-307F-460E-B1B0-86B7853B01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017D02-A3A0-4912-9E4D-5D8AE5174F2C}"/>
              </a:ext>
            </a:extLst>
          </p:cNvPr>
          <p:cNvSpPr>
            <a:spLocks noGrp="1"/>
          </p:cNvSpPr>
          <p:nvPr>
            <p:ph type="sldNum" sz="quarter" idx="12"/>
          </p:nvPr>
        </p:nvSpPr>
        <p:spPr/>
        <p:txBody>
          <a:bodyPr/>
          <a:lstStyle/>
          <a:p>
            <a:fld id="{6D95AE55-B5F4-483D-AEFF-E8059F5502F5}" type="slidenum">
              <a:rPr lang="en-US" smtClean="0"/>
              <a:t>9</a:t>
            </a:fld>
            <a:endParaRPr lang="en-US"/>
          </a:p>
        </p:txBody>
      </p:sp>
    </p:spTree>
    <p:extLst>
      <p:ext uri="{BB962C8B-B14F-4D97-AF65-F5344CB8AC3E}">
        <p14:creationId xmlns:p14="http://schemas.microsoft.com/office/powerpoint/2010/main" val="2024635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7261</Words>
  <Application>Microsoft Office PowerPoint</Application>
  <PresentationFormat>Widescreen</PresentationFormat>
  <Paragraphs>1042</Paragraphs>
  <Slides>75</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Arial Narrow</vt:lpstr>
      <vt:lpstr>Brush Script MT</vt:lpstr>
      <vt:lpstr>Calibri</vt:lpstr>
      <vt:lpstr>Calibri Light</vt:lpstr>
      <vt:lpstr>Consolas</vt:lpstr>
      <vt:lpstr>Gabriola</vt:lpstr>
      <vt:lpstr>Office Theme</vt:lpstr>
      <vt:lpstr>The Basics of R Day 1 – Basic Functions</vt:lpstr>
      <vt:lpstr>Introductions</vt:lpstr>
      <vt:lpstr>Welcome</vt:lpstr>
      <vt:lpstr>Today’s Agenda</vt:lpstr>
      <vt:lpstr>Friday</vt:lpstr>
      <vt:lpstr>Course Outcomes</vt:lpstr>
      <vt:lpstr>Learning Philosophy</vt:lpstr>
      <vt:lpstr>Guide</vt:lpstr>
      <vt:lpstr>1 – About R</vt:lpstr>
      <vt:lpstr>Why Use R?</vt:lpstr>
      <vt:lpstr>Why Use R?</vt:lpstr>
      <vt:lpstr>Why Use R?</vt:lpstr>
      <vt:lpstr>When to Use R</vt:lpstr>
      <vt:lpstr>R vs RStudio</vt:lpstr>
      <vt:lpstr>RStudio</vt:lpstr>
      <vt:lpstr>PowerPoint Presentation</vt:lpstr>
      <vt:lpstr>RStudio cont.</vt:lpstr>
      <vt:lpstr>Versions</vt:lpstr>
      <vt:lpstr>Jargon</vt:lpstr>
      <vt:lpstr>Jargon cont.</vt:lpstr>
      <vt:lpstr>Even more Jargon</vt:lpstr>
      <vt:lpstr>The last of the Jargon</vt:lpstr>
      <vt:lpstr>Let’s head to RStudio</vt:lpstr>
      <vt:lpstr>RStudio Summary</vt:lpstr>
      <vt:lpstr>2 – The Basics of Programming</vt:lpstr>
      <vt:lpstr>Errors</vt:lpstr>
      <vt:lpstr>Basic Programming</vt:lpstr>
      <vt:lpstr>Basic Programming cont.</vt:lpstr>
      <vt:lpstr>Basic Programming cont.</vt:lpstr>
      <vt:lpstr>Quotations</vt:lpstr>
      <vt:lpstr>NAs</vt:lpstr>
      <vt:lpstr>Operators</vt:lpstr>
      <vt:lpstr>A Word About Types</vt:lpstr>
      <vt:lpstr>Object Types</vt:lpstr>
      <vt:lpstr>Dataframes</vt:lpstr>
      <vt:lpstr>Numeric vs Factor Variables</vt:lpstr>
      <vt:lpstr>Variables</vt:lpstr>
      <vt:lpstr>Errors Revisited</vt:lpstr>
      <vt:lpstr>Errors Revisted cont.</vt:lpstr>
      <vt:lpstr>Stop! And Restarting</vt:lpstr>
      <vt:lpstr>Quiz 2</vt:lpstr>
      <vt:lpstr>Quiz 2 ANSWERS</vt:lpstr>
      <vt:lpstr>3 – Working With Your Data</vt:lpstr>
      <vt:lpstr>But First! Directories</vt:lpstr>
      <vt:lpstr>Directory Structure</vt:lpstr>
      <vt:lpstr>Packages</vt:lpstr>
      <vt:lpstr>Packages cont.</vt:lpstr>
      <vt:lpstr>Common Analysis Workflow</vt:lpstr>
      <vt:lpstr>But Wait! There’s More!</vt:lpstr>
      <vt:lpstr>Data Do’s &amp; Data Don’ts </vt:lpstr>
      <vt:lpstr>Tidy vs non-tidy data</vt:lpstr>
      <vt:lpstr>Tidy vs non-tidy data</vt:lpstr>
      <vt:lpstr>FINALLY! Getting data into R!</vt:lpstr>
      <vt:lpstr>SHOW ME THE DATA</vt:lpstr>
      <vt:lpstr>Data Import </vt:lpstr>
      <vt:lpstr>Quiz 3</vt:lpstr>
      <vt:lpstr>Quiz 3 Answers</vt:lpstr>
      <vt:lpstr>Let’s play with data</vt:lpstr>
      <vt:lpstr>4 – Basic Data Manipulation</vt:lpstr>
      <vt:lpstr>What is data manipulation</vt:lpstr>
      <vt:lpstr>Filtering: filter()</vt:lpstr>
      <vt:lpstr>Rename Columns: rename()</vt:lpstr>
      <vt:lpstr>Add New Column: mutate()</vt:lpstr>
      <vt:lpstr>Only Keep Certain Columns: select()</vt:lpstr>
      <vt:lpstr>The “pipe”</vt:lpstr>
      <vt:lpstr>%&gt;% advantages</vt:lpstr>
      <vt:lpstr>Replace a value: recode()</vt:lpstr>
      <vt:lpstr>Quiz 4</vt:lpstr>
      <vt:lpstr>Quiz 4 ANSWERS</vt:lpstr>
      <vt:lpstr>Review &amp; Day 1 Break</vt:lpstr>
      <vt:lpstr>Review – About R </vt:lpstr>
      <vt:lpstr>Review – Basics </vt:lpstr>
      <vt:lpstr>Review – Working with your data</vt:lpstr>
      <vt:lpstr>Review – Data manipulation</vt:lpstr>
      <vt:lpstr>Review – This Friday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R Day 1 – Basic Functions</dc:title>
  <dc:creator>Justin T Priest (DFG)</dc:creator>
  <cp:lastModifiedBy>Justin T Priest (DFG)</cp:lastModifiedBy>
  <cp:revision>35</cp:revision>
  <dcterms:created xsi:type="dcterms:W3CDTF">2021-01-23T23:51:55Z</dcterms:created>
  <dcterms:modified xsi:type="dcterms:W3CDTF">2021-01-25T17:49:53Z</dcterms:modified>
</cp:coreProperties>
</file>